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8" r:id="rId3"/>
    <p:sldId id="300" r:id="rId4"/>
    <p:sldId id="301" r:id="rId5"/>
    <p:sldId id="402" r:id="rId6"/>
    <p:sldId id="302" r:id="rId7"/>
    <p:sldId id="340" r:id="rId8"/>
    <p:sldId id="270" r:id="rId9"/>
    <p:sldId id="271" r:id="rId10"/>
    <p:sldId id="268" r:id="rId11"/>
    <p:sldId id="272" r:id="rId12"/>
    <p:sldId id="417" r:id="rId13"/>
    <p:sldId id="312" r:id="rId14"/>
    <p:sldId id="388" r:id="rId15"/>
    <p:sldId id="315" r:id="rId16"/>
    <p:sldId id="420" r:id="rId17"/>
    <p:sldId id="318" r:id="rId18"/>
    <p:sldId id="316" r:id="rId19"/>
    <p:sldId id="421" r:id="rId20"/>
    <p:sldId id="326" r:id="rId21"/>
    <p:sldId id="277" r:id="rId22"/>
    <p:sldId id="403" r:id="rId23"/>
    <p:sldId id="404" r:id="rId24"/>
    <p:sldId id="325" r:id="rId25"/>
    <p:sldId id="419" r:id="rId26"/>
    <p:sldId id="278" r:id="rId27"/>
    <p:sldId id="320" r:id="rId28"/>
    <p:sldId id="319" r:id="rId29"/>
    <p:sldId id="305" r:id="rId30"/>
    <p:sldId id="321" r:id="rId31"/>
    <p:sldId id="323" r:id="rId32"/>
    <p:sldId id="324" r:id="rId33"/>
    <p:sldId id="387" r:id="rId34"/>
    <p:sldId id="389" r:id="rId35"/>
    <p:sldId id="392" r:id="rId36"/>
    <p:sldId id="393" r:id="rId37"/>
    <p:sldId id="281" r:id="rId38"/>
    <p:sldId id="327" r:id="rId39"/>
    <p:sldId id="394" r:id="rId40"/>
    <p:sldId id="330" r:id="rId41"/>
    <p:sldId id="329" r:id="rId42"/>
    <p:sldId id="405" r:id="rId43"/>
    <p:sldId id="406" r:id="rId44"/>
    <p:sldId id="407" r:id="rId45"/>
    <p:sldId id="408" r:id="rId46"/>
    <p:sldId id="409" r:id="rId47"/>
    <p:sldId id="418" r:id="rId48"/>
    <p:sldId id="410" r:id="rId49"/>
    <p:sldId id="411" r:id="rId50"/>
    <p:sldId id="412" r:id="rId51"/>
    <p:sldId id="413" r:id="rId52"/>
    <p:sldId id="414" r:id="rId53"/>
    <p:sldId id="415" r:id="rId54"/>
    <p:sldId id="416" r:id="rId5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ED269F87-71C8-41F5-A527-85B4F60AA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744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1C7CE1-F132-4C9D-8742-4A03ED635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23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781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721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2BC10-9594-4692-AD78-42BB4B06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EA3E-98F5-47B6-9300-E6FAE11BA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C461C-13C8-4B76-92E7-F668B34EA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CFB56-7CC4-4FFD-B6D0-F73A8B9D6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178C-AA40-4CBB-8691-57A897F95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7ADC-7455-4404-8573-65B076EFD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1BA4-8012-4B42-8B62-647D6C2D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0669-2FAE-4321-893E-466DB73F5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AF81-CA7D-4C6B-BFB5-34D22E21A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3F96-61D2-4030-9217-96880A67A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8952-B182-4E2A-8ECD-04A8F63E8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F70BB2-DBB3-4A7C-96C3-A6357010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google.com/url?sa=i&amp;rct=j&amp;q=fixed+end+behavior&amp;source=images&amp;cd=&amp;cad=rja&amp;docid=k7F4r-fsWPtVCM&amp;tbnid=nhyLQ8njq0128M:&amp;ved=0CAUQjRw&amp;url=http://www.physicsclassroom.com/mmedia/waves/fix.cfm&amp;ei=a-sWUYysIpT22QWTpIHYCg&amp;bvm=bv.42080656,d.aWc&amp;psig=AFQjCNFcn-3Dsv0uIqFqEp8wiU7D-sEc0w&amp;ust=13605429537711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hyperlink" Target="http://www.google.com/url?sa=i&amp;rct=j&amp;q=free+end+behavior&amp;source=images&amp;cd=&amp;cad=rja&amp;docid=KhvM5H2tOt-gjM&amp;tbnid=Y-lKiRVZgw2-NM:&amp;ved=0CAUQjRw&amp;url=http://www.physicsclassroom.com/mmedia/waves/free.cfm&amp;ei=kOsWUcKRI9OK2QXvp4HQBg&amp;bvm=bv.42080656,d.aWc&amp;psig=AFQjCNHqC3A2p7wvbTzcnPTSqeQ-P3xhsg&amp;ust=1360542982780155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wave+interference+animations&amp;source=images&amp;cd=&amp;cad=rja&amp;docid=EIL5BZ0RY-4WeM&amp;tbnid=ipuEV4HXjrQArM:&amp;ved=0CAUQjRw&amp;url=http://http.developer.nvidia.com/GPUGems/gpugems_ch08.html&amp;ei=QbMNUb2yPKji2gXahYHgCg&amp;bvm=bv.41867550,d.b2I&amp;psig=AFQjCNHL62Mds8yjzAxd85yw47lEyhm_Zg&amp;ust=13599386707456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google.com/url?sa=i&amp;rct=j&amp;q=wave+interference+animations&amp;source=images&amp;cd=&amp;cad=rja&amp;docid=cBwvE_5PYEjACM&amp;tbnid=B1jneoehguHkYM:&amp;ved=0CAUQjRw&amp;url=http://www.edu.pe.ca/gray/class_pages/krcutcliffe/physics521/14waves/definitions/7definitions%20interference.htm&amp;ei=t7INUaG_B-jO2AWRloDwBQ&amp;bvm=bv.41867550,d.aWM&amp;psig=AFQjCNGq1KIV5vAyymLqjOkZomK8Useltg&amp;ust=1359938536428522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destructive+interference+animation&amp;source=images&amp;cd=&amp;cad=rja&amp;docid=cBwvE_5PYEjACM&amp;tbnid=snHmlaccIkzQtM:&amp;ved=0CAUQjRw&amp;url=http://www.edu.pe.ca/gray/class_pages/krcutcliffe/physics521/14waves/definitions/7definitions%20interference.htm&amp;ei=07QNUYrcKKei2wW9x4H4BQ&amp;bvm=bv.41867550,d.b2I&amp;psig=AFQjCNFTeMQBh40h_TthJ2dp2ISsHunOCA&amp;ust=135993889889909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google.com/url?sa=i&amp;rct=j&amp;q=wave+interference+animations&amp;source=images&amp;cd=&amp;cad=rja&amp;docid=EIL5BZ0RY-4WeM&amp;tbnid=ipuEV4HXjrQArM:&amp;ved=0CAUQjRw&amp;url=http://http.developer.nvidia.com/GPUGems/gpugems_ch08.html&amp;ei=QbMNUb2yPKji2gXahYHgCg&amp;bvm=bv.41867550,d.b2I&amp;psig=AFQjCNHL62Mds8yjzAxd85yw47lEyhm_Zg&amp;ust=1359938670745673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api.ning.com/files/opXTtnLEvUBQvszNhoFWMZ1EKoSSfIGXqui2fSQFBF3HOUhI*9vuAeOTy00TRwvW26x03Lt*kcmnCvuc8HC4wxvUsQAiA4wJ/ripple_effec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92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4"/>
          <p:cNvGrpSpPr>
            <a:grpSpLocks/>
          </p:cNvGrpSpPr>
          <p:nvPr/>
        </p:nvGrpSpPr>
        <p:grpSpPr bwMode="auto">
          <a:xfrm>
            <a:off x="966788" y="685800"/>
            <a:ext cx="7796212" cy="2438400"/>
            <a:chOff x="685800" y="1524000"/>
            <a:chExt cx="7796971" cy="2438400"/>
          </a:xfrm>
        </p:grpSpPr>
        <p:pic>
          <p:nvPicPr>
            <p:cNvPr id="11279" name="Picture 4" descr="wav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524000"/>
              <a:ext cx="7796971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1478066" y="2408238"/>
              <a:ext cx="5492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3382457" y="3017044"/>
              <a:ext cx="549275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5288437" y="2408238"/>
              <a:ext cx="5492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7116621" y="3017044"/>
              <a:ext cx="549275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Anatomy of a Transverse Wave</a:t>
            </a:r>
          </a:p>
        </p:txBody>
      </p:sp>
      <p:sp>
        <p:nvSpPr>
          <p:cNvPr id="11268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1269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0" y="2438400"/>
            <a:ext cx="85344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In our wave here the dashed line represents the equilibrium (rest position of particles not displaces up or down).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Arrows indicate </a:t>
            </a:r>
            <a:r>
              <a:rPr lang="en-US" sz="3200" smtClean="0">
                <a:solidFill>
                  <a:srgbClr val="FF0000"/>
                </a:solidFill>
              </a:rPr>
              <a:t>AMPLITUDE (A)</a:t>
            </a:r>
            <a:r>
              <a:rPr lang="en-US" sz="3200" smtClean="0"/>
              <a:t> a.k.a wave height.  These are areas where the particle exhibits maximum positive, up (+) and negative, down (-) displacement from the equilibrium.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Amplitude (A) = ½ (crest – trough)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6243638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= ½ (5 m – (-5 m)) = 5 m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52400" y="1066800"/>
            <a:ext cx="1143000" cy="1981200"/>
            <a:chOff x="152400" y="1066800"/>
            <a:chExt cx="1143000" cy="1981200"/>
          </a:xfrm>
        </p:grpSpPr>
        <p:grpSp>
          <p:nvGrpSpPr>
            <p:cNvPr id="11272" name="Group 7"/>
            <p:cNvGrpSpPr>
              <a:grpSpLocks/>
            </p:cNvGrpSpPr>
            <p:nvPr/>
          </p:nvGrpSpPr>
          <p:grpSpPr bwMode="auto">
            <a:xfrm>
              <a:off x="381000" y="1066800"/>
              <a:ext cx="914400" cy="1981200"/>
              <a:chOff x="381000" y="1066800"/>
              <a:chExt cx="914400" cy="1981200"/>
            </a:xfrm>
          </p:grpSpPr>
          <p:grpSp>
            <p:nvGrpSpPr>
              <p:cNvPr id="11274" name="Group 5"/>
              <p:cNvGrpSpPr>
                <a:grpSpLocks/>
              </p:cNvGrpSpPr>
              <p:nvPr/>
            </p:nvGrpSpPr>
            <p:grpSpPr bwMode="auto">
              <a:xfrm>
                <a:off x="533400" y="1066800"/>
                <a:ext cx="762000" cy="1447800"/>
                <a:chOff x="533400" y="1066800"/>
                <a:chExt cx="762000" cy="1447800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1042988" y="1279525"/>
                  <a:ext cx="0" cy="1235075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277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533400" y="1066800"/>
                  <a:ext cx="76200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 5</a:t>
                  </a:r>
                </a:p>
                <a:p>
                  <a:endParaRPr lang="en-US"/>
                </a:p>
              </p:txBody>
            </p:sp>
            <p:sp>
              <p:nvSpPr>
                <p:cNvPr id="11278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33400" y="1607403"/>
                  <a:ext cx="76200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/>
                    <a:t> 0</a:t>
                  </a:r>
                </a:p>
                <a:p>
                  <a:endParaRPr lang="en-US"/>
                </a:p>
              </p:txBody>
            </p:sp>
          </p:grpSp>
          <p:sp>
            <p:nvSpPr>
              <p:cNvPr id="11275" name="TextBox 15"/>
              <p:cNvSpPr txBox="1">
                <a:spLocks noChangeArrowheads="1"/>
              </p:cNvSpPr>
              <p:nvPr/>
            </p:nvSpPr>
            <p:spPr bwMode="auto">
              <a:xfrm>
                <a:off x="381000" y="2217003"/>
                <a:ext cx="7620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/>
                  <a:t> -5</a:t>
                </a:r>
              </a:p>
              <a:p>
                <a:endParaRPr lang="en-US"/>
              </a:p>
            </p:txBody>
          </p:sp>
        </p:grpSp>
        <p:sp>
          <p:nvSpPr>
            <p:cNvPr id="11273" name="TextBox 1"/>
            <p:cNvSpPr txBox="1">
              <a:spLocks noChangeArrowheads="1"/>
            </p:cNvSpPr>
            <p:nvPr/>
          </p:nvSpPr>
          <p:spPr bwMode="auto">
            <a:xfrm rot="-5400000">
              <a:off x="40333" y="1559868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(m)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Anatomy of a Transverse Wave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3657600"/>
            <a:ext cx="8839200" cy="2514600"/>
          </a:xfrm>
        </p:spPr>
        <p:txBody>
          <a:bodyPr/>
          <a:lstStyle/>
          <a:p>
            <a:pPr eaLnBrk="1" hangingPunct="1"/>
            <a:r>
              <a:rPr lang="en-US" smtClean="0"/>
              <a:t>A complete </a:t>
            </a:r>
            <a:r>
              <a:rPr lang="en-US" smtClean="0">
                <a:solidFill>
                  <a:srgbClr val="00B050"/>
                </a:solidFill>
              </a:rPr>
              <a:t>WAVELENGTH (</a:t>
            </a:r>
            <a:r>
              <a:rPr lang="el-GR" smtClean="0">
                <a:solidFill>
                  <a:srgbClr val="00B050"/>
                </a:solidFill>
              </a:rPr>
              <a:t>λ</a:t>
            </a:r>
            <a:r>
              <a:rPr lang="en-US" smtClean="0">
                <a:solidFill>
                  <a:srgbClr val="00B050"/>
                </a:solidFill>
              </a:rPr>
              <a:t>) </a:t>
            </a:r>
            <a:r>
              <a:rPr lang="en-US" smtClean="0"/>
              <a:t>can be from crest to crest (points A trough F), trough to trough (points D through I) or from any point on the wave to the next place where that point occurs (points B through G). Measured in units of length.</a:t>
            </a:r>
          </a:p>
          <a:p>
            <a:pPr eaLnBrk="1" hangingPunct="1"/>
            <a:r>
              <a:rPr lang="en-US" smtClean="0"/>
              <a:t>This is the length of a cycle.</a:t>
            </a:r>
          </a:p>
        </p:txBody>
      </p:sp>
      <p:pic>
        <p:nvPicPr>
          <p:cNvPr id="12292" name="Picture 4" descr="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772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3" name="Group 42"/>
          <p:cNvGrpSpPr>
            <a:grpSpLocks/>
          </p:cNvGrpSpPr>
          <p:nvPr/>
        </p:nvGrpSpPr>
        <p:grpSpPr bwMode="auto">
          <a:xfrm>
            <a:off x="1751013" y="762000"/>
            <a:ext cx="3736975" cy="381000"/>
            <a:chOff x="1751806" y="1143000"/>
            <a:chExt cx="3736182" cy="381000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1562100" y="1332706"/>
              <a:ext cx="381000" cy="158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296694" y="1332706"/>
              <a:ext cx="3810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53393" y="1295400"/>
              <a:ext cx="3733008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Arc 38"/>
          <p:cNvSpPr/>
          <p:nvPr/>
        </p:nvSpPr>
        <p:spPr>
          <a:xfrm rot="8012354">
            <a:off x="2640807" y="642144"/>
            <a:ext cx="2030412" cy="2070100"/>
          </a:xfrm>
          <a:prstGeom prst="arc">
            <a:avLst>
              <a:gd name="adj1" fmla="val 15207417"/>
              <a:gd name="adj2" fmla="val 1284321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Arc 39"/>
          <p:cNvSpPr/>
          <p:nvPr/>
        </p:nvSpPr>
        <p:spPr>
          <a:xfrm rot="18696994">
            <a:off x="4571207" y="1499394"/>
            <a:ext cx="1936750" cy="2090737"/>
          </a:xfrm>
          <a:prstGeom prst="arc">
            <a:avLst>
              <a:gd name="adj1" fmla="val 14924614"/>
              <a:gd name="adj2" fmla="val 1284321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296" name="Group 42"/>
          <p:cNvGrpSpPr>
            <a:grpSpLocks/>
          </p:cNvGrpSpPr>
          <p:nvPr/>
        </p:nvGrpSpPr>
        <p:grpSpPr bwMode="auto">
          <a:xfrm>
            <a:off x="3671888" y="3124200"/>
            <a:ext cx="3736975" cy="381000"/>
            <a:chOff x="1751806" y="1143000"/>
            <a:chExt cx="3736182" cy="381000"/>
          </a:xfrm>
        </p:grpSpPr>
        <p:cxnSp>
          <p:nvCxnSpPr>
            <p:cNvPr id="19" name="Straight Connector 18"/>
            <p:cNvCxnSpPr/>
            <p:nvPr/>
          </p:nvCxnSpPr>
          <p:spPr>
            <a:xfrm rot="5400000">
              <a:off x="1562100" y="1332706"/>
              <a:ext cx="381000" cy="158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296694" y="1332706"/>
              <a:ext cx="3810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53393" y="1295400"/>
              <a:ext cx="3733008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sktopclass.com/wp-content/uploads/2010/12/Longitudinal-Wave.gif"/>
          <p:cNvPicPr>
            <a:picLocks noChangeAspect="1" noChangeArrowheads="1"/>
          </p:cNvPicPr>
          <p:nvPr/>
        </p:nvPicPr>
        <p:blipFill>
          <a:blip r:embed="rId2"/>
          <a:srcRect t="39568"/>
          <a:stretch>
            <a:fillRect/>
          </a:stretch>
        </p:blipFill>
        <p:spPr bwMode="auto">
          <a:xfrm>
            <a:off x="381000" y="1143000"/>
            <a:ext cx="83058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Anatomy of a Longitudinal Wave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267200"/>
            <a:ext cx="8458200" cy="2514600"/>
          </a:xfrm>
        </p:spPr>
        <p:txBody>
          <a:bodyPr/>
          <a:lstStyle/>
          <a:p>
            <a:pPr eaLnBrk="1" hangingPunct="1"/>
            <a:r>
              <a:rPr lang="en-US" smtClean="0"/>
              <a:t>A complete </a:t>
            </a:r>
            <a:r>
              <a:rPr lang="en-US" smtClean="0">
                <a:solidFill>
                  <a:srgbClr val="00B050"/>
                </a:solidFill>
              </a:rPr>
              <a:t>WAVELENGTH (</a:t>
            </a:r>
            <a:r>
              <a:rPr lang="el-GR" smtClean="0">
                <a:solidFill>
                  <a:srgbClr val="00B050"/>
                </a:solidFill>
              </a:rPr>
              <a:t>λ</a:t>
            </a:r>
            <a:r>
              <a:rPr lang="en-US" smtClean="0">
                <a:solidFill>
                  <a:srgbClr val="00B050"/>
                </a:solidFill>
              </a:rPr>
              <a:t>) </a:t>
            </a:r>
            <a:r>
              <a:rPr lang="en-US" smtClean="0"/>
              <a:t>can be from compression to compression (points A trough C) or rarefaction to rarefaction (points B through D). Measured in units of length.</a:t>
            </a:r>
          </a:p>
          <a:p>
            <a:pPr eaLnBrk="1" hangingPunct="1"/>
            <a:r>
              <a:rPr lang="en-US" smtClean="0"/>
              <a:t>This is the length of a cycle.</a:t>
            </a:r>
          </a:p>
        </p:txBody>
      </p:sp>
      <p:grpSp>
        <p:nvGrpSpPr>
          <p:cNvPr id="13317" name="Group 42"/>
          <p:cNvGrpSpPr>
            <a:grpSpLocks/>
          </p:cNvGrpSpPr>
          <p:nvPr/>
        </p:nvGrpSpPr>
        <p:grpSpPr bwMode="auto">
          <a:xfrm>
            <a:off x="1216025" y="685800"/>
            <a:ext cx="3736975" cy="381000"/>
            <a:chOff x="1751806" y="1143000"/>
            <a:chExt cx="3736182" cy="3810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1562100" y="1332706"/>
              <a:ext cx="3810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5296695" y="1332706"/>
              <a:ext cx="381000" cy="158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53394" y="1295400"/>
              <a:ext cx="3733008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18" name="Group 42"/>
          <p:cNvGrpSpPr>
            <a:grpSpLocks/>
          </p:cNvGrpSpPr>
          <p:nvPr/>
        </p:nvGrpSpPr>
        <p:grpSpPr bwMode="auto">
          <a:xfrm>
            <a:off x="3044825" y="2743200"/>
            <a:ext cx="3736975" cy="381000"/>
            <a:chOff x="1751806" y="1143000"/>
            <a:chExt cx="3736182" cy="381000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1562100" y="1332706"/>
              <a:ext cx="381000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296695" y="1332706"/>
              <a:ext cx="381000" cy="158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53394" y="1295400"/>
              <a:ext cx="3733008" cy="15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2057400" y="3352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Compression = areas of high pressure</a:t>
            </a:r>
          </a:p>
          <a:p>
            <a:r>
              <a:rPr lang="en-US"/>
              <a:t>Rarefaction = areas of low pressure</a:t>
            </a:r>
          </a:p>
        </p:txBody>
      </p:sp>
      <p:sp>
        <p:nvSpPr>
          <p:cNvPr id="19" name="Oval 18"/>
          <p:cNvSpPr/>
          <p:nvPr/>
        </p:nvSpPr>
        <p:spPr>
          <a:xfrm>
            <a:off x="1143000" y="1524000"/>
            <a:ext cx="115888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08313" y="1524000"/>
            <a:ext cx="115887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913313" y="1524000"/>
            <a:ext cx="115887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8000" y="1524000"/>
            <a:ext cx="115888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2000" y="1143000"/>
            <a:ext cx="53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0800" y="1219200"/>
            <a:ext cx="53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95800" y="1219200"/>
            <a:ext cx="53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0" y="1219200"/>
            <a:ext cx="53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ylfae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Mediums-Which Type of Waves?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4191000"/>
            <a:ext cx="4038600" cy="2514600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</a:t>
            </a:r>
            <a:r>
              <a:rPr lang="en-US" dirty="0" smtClean="0"/>
              <a:t> traveling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</a:t>
            </a:r>
            <a:r>
              <a:rPr lang="en-US" dirty="0" smtClean="0"/>
              <a:t> a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medium </a:t>
            </a:r>
            <a:r>
              <a:rPr lang="en-US" dirty="0" smtClean="0"/>
              <a:t>can either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be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or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4191000"/>
            <a:ext cx="4038600" cy="2438400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</a:t>
            </a:r>
            <a:r>
              <a:rPr lang="en-US" dirty="0" smtClean="0"/>
              <a:t> traveling through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the bulk of a fluid (such as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liquid/gas</a:t>
            </a:r>
            <a:r>
              <a:rPr lang="en-US" dirty="0" smtClean="0"/>
              <a:t>) are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190625"/>
            <a:ext cx="22574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00150"/>
            <a:ext cx="44577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Frequency, </a:t>
            </a:r>
            <a:r>
              <a:rPr lang="en-US" i="1" smtClean="0"/>
              <a:t>f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“How often something happens.” Is the number of wave cycles (wavelength) that passes a given point per second. Measured in number of cycles/time. Units are in Hertz (Hz = 1/s). </a:t>
            </a:r>
          </a:p>
        </p:txBody>
      </p:sp>
      <p:pic>
        <p:nvPicPr>
          <p:cNvPr id="15364" name="Picture 2" descr="http://www.brooklyn.cuny.edu/bc/ahp/LAD/C3/graphics/Wave_properti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1650" y="2667000"/>
            <a:ext cx="5638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://www.qrg.northwestern.edu/projects/vss/docs/media/Communications/frequency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714375"/>
            <a:ext cx="8077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972050"/>
            <a:ext cx="91440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Longer wavelength, low frequency; low energy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Shorter wavelength, high frequency: high energy</a:t>
            </a:r>
          </a:p>
        </p:txBody>
      </p:sp>
      <p:pic>
        <p:nvPicPr>
          <p:cNvPr id="16388" name="Picture 6" descr="http://www.qrg.northwestern.edu/projects/vss/docs/media/Communications/frequency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86" r="60152" b="53951"/>
          <a:stretch>
            <a:fillRect/>
          </a:stretch>
        </p:blipFill>
        <p:spPr bwMode="auto">
          <a:xfrm>
            <a:off x="330200" y="685800"/>
            <a:ext cx="187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u="sng" smtClean="0"/>
              <a:t>Frequency</a:t>
            </a:r>
            <a:r>
              <a:rPr lang="en-US" smtClean="0"/>
              <a:t> School Day Example:</a:t>
            </a:r>
            <a:br>
              <a:rPr lang="en-US" smtClean="0"/>
            </a:br>
            <a:r>
              <a:rPr lang="en-US" sz="3200" smtClean="0"/>
              <a:t>“How often something happens.”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2522F-FE54-4114-850D-4077A29198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7412" name="Picture 2" descr="http://adhyapanmandirbochasan.org/images/boo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913" y="2971800"/>
            <a:ext cx="37480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457200" y="1516063"/>
            <a:ext cx="67056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There are 9 periods in a school day.</a:t>
            </a:r>
          </a:p>
          <a:p>
            <a:r>
              <a:rPr lang="en-US" sz="3600"/>
              <a:t>*school day = 405 minutes</a:t>
            </a:r>
          </a:p>
          <a:p>
            <a:endParaRPr lang="en-US" sz="3600"/>
          </a:p>
          <a:p>
            <a:endParaRPr lang="en-US" sz="3600"/>
          </a:p>
          <a:p>
            <a:r>
              <a:rPr lang="en-US" sz="3600" i="1"/>
              <a:t> f</a:t>
            </a:r>
            <a:r>
              <a:rPr lang="en-US" sz="3600"/>
              <a:t> = cycles/time</a:t>
            </a:r>
          </a:p>
          <a:p>
            <a:r>
              <a:rPr lang="en-US" sz="3600"/>
              <a:t>   = 9 periods/405 min</a:t>
            </a:r>
          </a:p>
          <a:p>
            <a:r>
              <a:rPr lang="en-US" sz="3600"/>
              <a:t>   = 0.02 periods per 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Frequency Formula: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1676400" y="2133600"/>
            <a:ext cx="5638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1"/>
              <a:t>f</a:t>
            </a:r>
            <a:r>
              <a:rPr lang="en-US" sz="6600" b="1"/>
              <a:t> = </a:t>
            </a:r>
            <a:r>
              <a:rPr lang="en-US" sz="6600" b="1" u="sng"/>
              <a:t>cycles</a:t>
            </a:r>
            <a:r>
              <a:rPr lang="en-US" sz="6600" b="1"/>
              <a:t> </a:t>
            </a:r>
            <a:r>
              <a:rPr lang="en-US" sz="5400"/>
              <a:t>or</a:t>
            </a:r>
            <a:r>
              <a:rPr lang="en-US" sz="6600" b="1"/>
              <a:t> </a:t>
            </a:r>
            <a:r>
              <a:rPr lang="en-US" sz="6600" b="1" u="sng"/>
              <a:t>1</a:t>
            </a:r>
          </a:p>
          <a:p>
            <a:r>
              <a:rPr lang="en-US" sz="6600" b="1" i="1"/>
              <a:t>        </a:t>
            </a:r>
            <a:r>
              <a:rPr lang="en-US" sz="6600" b="1"/>
              <a:t>time</a:t>
            </a:r>
            <a:r>
              <a:rPr lang="en-US" sz="6600" b="1" i="1"/>
              <a:t>      T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-1143000" y="55626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Frequency</a:t>
            </a:r>
          </a:p>
          <a:p>
            <a:pPr algn="ctr"/>
            <a:r>
              <a:rPr lang="en-US" sz="3600" b="1"/>
              <a:t> (Hz = 1/s)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4495800" y="500062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Period</a:t>
            </a:r>
          </a:p>
          <a:p>
            <a:pPr algn="ctr"/>
            <a:r>
              <a:rPr lang="en-US" sz="4000" b="1"/>
              <a:t> (s)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33600" y="3276600"/>
            <a:ext cx="0" cy="2438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553200" y="4192588"/>
            <a:ext cx="150813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8229600" cy="28956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“The amount of time it takes for something 	to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happen”; the time required to complete one wave cycle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(wavelength).  Measured in time/number of cycles.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Units in seconds (s).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3" y="2667000"/>
            <a:ext cx="5703887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http://www.ideachampions.com/weblogs/syd-5aerlntueyg1b1urwbro_layou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9560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Period, </a:t>
            </a:r>
            <a:r>
              <a:rPr lang="en-US" i="1" smtClean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1219200" y="304800"/>
            <a:ext cx="11582400" cy="1143000"/>
          </a:xfrm>
        </p:spPr>
        <p:txBody>
          <a:bodyPr/>
          <a:lstStyle/>
          <a:p>
            <a:r>
              <a:rPr lang="en-US" u="sng" smtClean="0"/>
              <a:t>Period</a:t>
            </a:r>
            <a:r>
              <a:rPr lang="en-US" smtClean="0"/>
              <a:t> School Day Example:</a:t>
            </a:r>
            <a:br>
              <a:rPr lang="en-US" smtClean="0"/>
            </a:br>
            <a:r>
              <a:rPr lang="en-US" sz="3200" smtClean="0"/>
              <a:t>“The amount of time it takes for something to happen.”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598ED-F3E1-4AC1-BB5B-010157CF12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484" name="Picture 2" descr="http://adhyapanmandirbochasan.org/images/boo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913" y="2971800"/>
            <a:ext cx="374808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3"/>
          <p:cNvSpPr txBox="1">
            <a:spLocks noChangeArrowheads="1"/>
          </p:cNvSpPr>
          <p:nvPr/>
        </p:nvSpPr>
        <p:spPr bwMode="auto">
          <a:xfrm>
            <a:off x="457200" y="1516063"/>
            <a:ext cx="67056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There are 9 periods in a school day.</a:t>
            </a:r>
          </a:p>
          <a:p>
            <a:r>
              <a:rPr lang="en-US" sz="3600"/>
              <a:t>*school day = 405 minutes</a:t>
            </a:r>
          </a:p>
          <a:p>
            <a:endParaRPr lang="en-US" sz="3600"/>
          </a:p>
          <a:p>
            <a:endParaRPr lang="en-US" sz="3600"/>
          </a:p>
          <a:p>
            <a:r>
              <a:rPr lang="en-US" sz="3600" i="1"/>
              <a:t> T</a:t>
            </a:r>
            <a:r>
              <a:rPr lang="en-US" sz="3600"/>
              <a:t> = time/cycles</a:t>
            </a:r>
          </a:p>
          <a:p>
            <a:r>
              <a:rPr lang="en-US" sz="3600"/>
              <a:t>   = 405 min/9 periods</a:t>
            </a:r>
          </a:p>
          <a:p>
            <a:r>
              <a:rPr lang="en-US" sz="3600"/>
              <a:t>   = 45 min per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391400" cy="1143000"/>
          </a:xfrm>
        </p:spPr>
        <p:txBody>
          <a:bodyPr/>
          <a:lstStyle/>
          <a:p>
            <a:pPr eaLnBrk="1" hangingPunct="1"/>
            <a:r>
              <a:rPr lang="en-US" smtClean="0"/>
              <a:t>What is a wave?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disturbance that travels through a 	     medium or space (vacuum) from one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location to another.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 transfer only energy not matter </a:t>
            </a:r>
            <a:r>
              <a:rPr lang="en-US" sz="4000" dirty="0" smtClean="0"/>
              <a:t>because matter always returns to its rest position (equilibrium)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6" descr="http://js082.k12.sd.us/My_Classes/Physical_Science/waves/waves_images/peoplewav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181600"/>
            <a:ext cx="72771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 rot="-1490870">
            <a:off x="15875" y="3587750"/>
            <a:ext cx="182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Forte" pitchFamily="66" charset="0"/>
              </a:rPr>
              <a:t>Let’s do the wave!!!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Period Formula: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1524000" y="2133600"/>
            <a:ext cx="6172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1"/>
              <a:t>T</a:t>
            </a:r>
            <a:r>
              <a:rPr lang="en-US" sz="6600" b="1"/>
              <a:t> = </a:t>
            </a:r>
            <a:r>
              <a:rPr lang="en-US" sz="6600" b="1" u="sng"/>
              <a:t>_time_</a:t>
            </a:r>
            <a:r>
              <a:rPr lang="en-US" sz="6600" b="1"/>
              <a:t> </a:t>
            </a:r>
            <a:r>
              <a:rPr lang="en-US" sz="5400"/>
              <a:t>or</a:t>
            </a:r>
            <a:r>
              <a:rPr lang="en-US" sz="6600" b="1"/>
              <a:t> </a:t>
            </a:r>
            <a:r>
              <a:rPr lang="en-US" sz="6600" b="1" u="sng"/>
              <a:t>1</a:t>
            </a:r>
          </a:p>
          <a:p>
            <a:r>
              <a:rPr lang="en-US" sz="6600" b="1" i="1"/>
              <a:t>         </a:t>
            </a:r>
            <a:r>
              <a:rPr lang="en-US" sz="6600" b="1"/>
              <a:t>cycles</a:t>
            </a:r>
            <a:r>
              <a:rPr lang="en-US" sz="6600" b="1" i="1"/>
              <a:t>      f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04800" y="5638800"/>
            <a:ext cx="723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Period (s)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3200400" y="5000625"/>
            <a:ext cx="5867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frequency</a:t>
            </a:r>
          </a:p>
          <a:p>
            <a:pPr algn="ctr"/>
            <a:r>
              <a:rPr lang="en-US" sz="4000" b="1"/>
              <a:t> (Hz = 1/s)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24000" y="3200400"/>
            <a:ext cx="533400" cy="2514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48400" y="4267200"/>
            <a:ext cx="381000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Frequency and Period are Related.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8800" i="1" smtClean="0"/>
              <a:t>f			T</a:t>
            </a:r>
            <a:r>
              <a:rPr lang="en-US" sz="880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03438"/>
            <a:ext cx="8229600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and Period are reciprocals of each other.</a:t>
            </a:r>
          </a:p>
          <a:p>
            <a:pPr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4000" i="1" dirty="0"/>
              <a:t> f</a:t>
            </a:r>
            <a:r>
              <a:rPr lang="en-US" sz="4000" dirty="0"/>
              <a:t> = </a:t>
            </a:r>
            <a:r>
              <a:rPr lang="en-US" sz="4000" u="sng" dirty="0"/>
              <a:t>1</a:t>
            </a:r>
            <a:r>
              <a:rPr lang="en-US" sz="4000" dirty="0"/>
              <a:t>			</a:t>
            </a:r>
            <a:r>
              <a:rPr lang="en-US" sz="4000" i="1" dirty="0"/>
              <a:t>T </a:t>
            </a:r>
            <a:r>
              <a:rPr lang="en-US" sz="4000" dirty="0"/>
              <a:t>=</a:t>
            </a:r>
            <a:r>
              <a:rPr lang="en-US" sz="4000" i="1" dirty="0"/>
              <a:t> </a:t>
            </a:r>
            <a:r>
              <a:rPr lang="en-US" sz="4000" u="sng" dirty="0"/>
              <a:t>1</a:t>
            </a:r>
            <a:endParaRPr lang="en-US" sz="4000" i="1" u="sng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dirty="0"/>
              <a:t>                 </a:t>
            </a:r>
            <a:r>
              <a:rPr lang="en-US" sz="4000" dirty="0" smtClean="0"/>
              <a:t>    </a:t>
            </a:r>
            <a:r>
              <a:rPr lang="en-US" sz="4000" i="1" dirty="0" smtClean="0"/>
              <a:t>T                              f           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581400" y="2255838"/>
            <a:ext cx="1828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81400" y="2560638"/>
            <a:ext cx="1828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u="sng" smtClean="0"/>
              <a:t>Harmonic</a:t>
            </a:r>
            <a:r>
              <a:rPr lang="en-US" smtClean="0"/>
              <a:t> Motion of a Pendulum</a:t>
            </a:r>
            <a:br>
              <a:rPr lang="en-US" smtClean="0"/>
            </a:br>
            <a:r>
              <a:rPr lang="en-US" smtClean="0"/>
              <a:t>	</a:t>
            </a:r>
            <a:r>
              <a:rPr lang="en-US" sz="2800" smtClean="0"/>
              <a:t>Repetitive movement back and forth through an 	equilibrium.</a:t>
            </a:r>
          </a:p>
        </p:txBody>
      </p:sp>
      <p:pic>
        <p:nvPicPr>
          <p:cNvPr id="23555" name="Picture 2" descr="http://phys.columbia.edu/~tutorial/estimation/pend_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49704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209800" y="1981200"/>
            <a:ext cx="5257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Back &amp; forth = 1 cycle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ysearch.org.uk/website1/images/animations/221.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smtClean="0"/>
              <a:t>Harmonic</a:t>
            </a:r>
            <a:r>
              <a:rPr lang="en-US" smtClean="0"/>
              <a:t> Motion of a Spring</a:t>
            </a:r>
            <a:br>
              <a:rPr lang="en-US" smtClean="0"/>
            </a:br>
            <a:r>
              <a:rPr lang="en-US" smtClean="0"/>
              <a:t>	</a:t>
            </a:r>
            <a:r>
              <a:rPr lang="en-US" sz="2800" smtClean="0"/>
              <a:t>Repetitive movement back and forth through an 	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Example Problems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2098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A pendulum completes 32 cycles in 16 seconds (s).  What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is the frequency?  What is the period?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828800" y="5334000"/>
            <a:ext cx="2209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= 2 Hz</a:t>
            </a:r>
          </a:p>
        </p:txBody>
      </p:sp>
      <p:sp>
        <p:nvSpPr>
          <p:cNvPr id="25605" name="Rectangle 17"/>
          <p:cNvSpPr>
            <a:spLocks noChangeArrowheads="1"/>
          </p:cNvSpPr>
          <p:nvPr/>
        </p:nvSpPr>
        <p:spPr bwMode="auto">
          <a:xfrm>
            <a:off x="685800" y="2362200"/>
            <a:ext cx="457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/>
              <a:t>f</a:t>
            </a:r>
            <a:r>
              <a:rPr lang="en-US" sz="2800"/>
              <a:t> = </a:t>
            </a:r>
            <a:r>
              <a:rPr lang="en-US" sz="2800" u="sng"/>
              <a:t>cycles</a:t>
            </a:r>
            <a:r>
              <a:rPr lang="en-US" sz="2800"/>
              <a:t>  </a:t>
            </a:r>
            <a:r>
              <a:rPr lang="en-US" sz="2000"/>
              <a:t>or</a:t>
            </a:r>
            <a:r>
              <a:rPr lang="en-US" sz="2800"/>
              <a:t>  </a:t>
            </a:r>
            <a:r>
              <a:rPr lang="en-US" sz="2800" u="sng"/>
              <a:t>1</a:t>
            </a:r>
          </a:p>
          <a:p>
            <a:pPr>
              <a:lnSpc>
                <a:spcPct val="90000"/>
              </a:lnSpc>
            </a:pPr>
            <a:r>
              <a:rPr lang="en-US" sz="2800" i="1"/>
              <a:t>       </a:t>
            </a:r>
            <a:r>
              <a:rPr lang="en-US" sz="2800"/>
              <a:t>time        </a:t>
            </a:r>
            <a:r>
              <a:rPr lang="en-US" sz="2800" i="1"/>
              <a:t>T</a:t>
            </a:r>
            <a:endParaRPr lang="en-US" sz="2800" i="1" baseline="-25000"/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2629694" y="4458494"/>
            <a:ext cx="40386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09600" y="3971925"/>
            <a:ext cx="6324600" cy="1514475"/>
            <a:chOff x="5105400" y="3769007"/>
            <a:chExt cx="3566160" cy="1515021"/>
          </a:xfrm>
        </p:grpSpPr>
        <p:sp>
          <p:nvSpPr>
            <p:cNvPr id="25617" name="Rectangle 31"/>
            <p:cNvSpPr>
              <a:spLocks noChangeArrowheads="1"/>
            </p:cNvSpPr>
            <p:nvPr/>
          </p:nvSpPr>
          <p:spPr bwMode="auto">
            <a:xfrm>
              <a:off x="5105400" y="3769007"/>
              <a:ext cx="3566160" cy="151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800" i="1"/>
                <a:t> f</a:t>
              </a:r>
              <a:r>
                <a:rPr lang="en-US" sz="2800"/>
                <a:t> = 32 cycles  </a:t>
              </a:r>
              <a:r>
                <a:rPr lang="en-US" sz="2000"/>
                <a:t>or</a:t>
              </a:r>
              <a:r>
                <a:rPr lang="en-US" sz="2800"/>
                <a:t>     1</a:t>
              </a:r>
            </a:p>
            <a:p>
              <a:pPr>
                <a:lnSpc>
                  <a:spcPct val="90000"/>
                </a:lnSpc>
              </a:pPr>
              <a:r>
                <a:rPr lang="en-US" sz="2800"/>
                <a:t>          16 s            0.5 s</a:t>
              </a:r>
            </a:p>
            <a:p>
              <a:pPr>
                <a:lnSpc>
                  <a:spcPct val="90000"/>
                </a:lnSpc>
              </a:pPr>
              <a:r>
                <a:rPr lang="en-US" sz="2800"/>
                <a:t>       </a:t>
              </a:r>
            </a:p>
            <a:p>
              <a:pPr>
                <a:lnSpc>
                  <a:spcPct val="90000"/>
                </a:lnSpc>
              </a:pPr>
              <a:r>
                <a:rPr lang="en-US" sz="2800" baseline="-25000"/>
                <a:t>                  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528792" y="4224784"/>
              <a:ext cx="67223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542069" y="4115207"/>
              <a:ext cx="45382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575" name="TextBox 39"/>
          <p:cNvSpPr txBox="1">
            <a:spLocks noChangeArrowheads="1"/>
          </p:cNvSpPr>
          <p:nvPr/>
        </p:nvSpPr>
        <p:spPr bwMode="auto">
          <a:xfrm>
            <a:off x="685800" y="5345113"/>
            <a:ext cx="3352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cs typeface="Times New Roman" pitchFamily="18" charset="0"/>
              </a:rPr>
              <a:t>f</a:t>
            </a:r>
            <a:r>
              <a:rPr lang="en-US" sz="2800">
                <a:cs typeface="Times New Roman" pitchFamily="18" charset="0"/>
              </a:rPr>
              <a:t> = 2/s</a:t>
            </a:r>
          </a:p>
        </p:txBody>
      </p:sp>
      <p:sp>
        <p:nvSpPr>
          <p:cNvPr id="25609" name="Rectangle 18"/>
          <p:cNvSpPr>
            <a:spLocks noChangeArrowheads="1"/>
          </p:cNvSpPr>
          <p:nvPr/>
        </p:nvSpPr>
        <p:spPr bwMode="auto">
          <a:xfrm>
            <a:off x="5029200" y="2382838"/>
            <a:ext cx="4572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/>
              <a:t> T</a:t>
            </a:r>
            <a:r>
              <a:rPr lang="en-US" sz="2800"/>
              <a:t> =   time   </a:t>
            </a:r>
            <a:r>
              <a:rPr lang="en-US" sz="2000"/>
              <a:t>or</a:t>
            </a:r>
            <a:r>
              <a:rPr lang="en-US" sz="2800"/>
              <a:t>  </a:t>
            </a:r>
            <a:r>
              <a:rPr lang="en-US" sz="2800" u="sng"/>
              <a:t>1</a:t>
            </a:r>
          </a:p>
          <a:p>
            <a:pPr>
              <a:lnSpc>
                <a:spcPct val="90000"/>
              </a:lnSpc>
            </a:pPr>
            <a:r>
              <a:rPr lang="en-US" sz="2800"/>
              <a:t>         cycles      </a:t>
            </a:r>
            <a:r>
              <a:rPr lang="en-US" sz="2800" i="1"/>
              <a:t>f   </a:t>
            </a:r>
            <a:endParaRPr lang="en-US" sz="2800" baseline="-25000"/>
          </a:p>
          <a:p>
            <a:pPr>
              <a:lnSpc>
                <a:spcPct val="90000"/>
              </a:lnSpc>
            </a:pPr>
            <a:r>
              <a:rPr lang="en-US" sz="2800" baseline="-25000"/>
              <a:t>                                               </a:t>
            </a: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029200" y="5349875"/>
            <a:ext cx="2362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i="1"/>
              <a:t> T</a:t>
            </a:r>
            <a:r>
              <a:rPr lang="en-US" sz="2800"/>
              <a:t> = 0.5 s </a:t>
            </a:r>
          </a:p>
          <a:p>
            <a:pPr>
              <a:lnSpc>
                <a:spcPct val="90000"/>
              </a:lnSpc>
            </a:pPr>
            <a:r>
              <a:rPr lang="en-US" sz="2800"/>
              <a:t>       </a:t>
            </a:r>
          </a:p>
          <a:p>
            <a:pPr>
              <a:lnSpc>
                <a:spcPct val="90000"/>
              </a:lnSpc>
            </a:pPr>
            <a:r>
              <a:rPr lang="en-US" sz="2800" baseline="-25000"/>
              <a:t>                  </a:t>
            </a:r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5029200" y="3965575"/>
            <a:ext cx="4800600" cy="1901825"/>
            <a:chOff x="533400" y="3810000"/>
            <a:chExt cx="4800600" cy="1903014"/>
          </a:xfrm>
        </p:grpSpPr>
        <p:grpSp>
          <p:nvGrpSpPr>
            <p:cNvPr id="25613" name="Group 46"/>
            <p:cNvGrpSpPr>
              <a:grpSpLocks/>
            </p:cNvGrpSpPr>
            <p:nvPr/>
          </p:nvGrpSpPr>
          <p:grpSpPr bwMode="auto">
            <a:xfrm>
              <a:off x="533400" y="3810000"/>
              <a:ext cx="4800600" cy="1903014"/>
              <a:chOff x="609600" y="3810000"/>
              <a:chExt cx="2514600" cy="1902702"/>
            </a:xfrm>
          </p:grpSpPr>
          <p:sp>
            <p:nvSpPr>
              <p:cNvPr id="25615" name="Rectangle 26"/>
              <p:cNvSpPr>
                <a:spLocks noChangeArrowheads="1"/>
              </p:cNvSpPr>
              <p:nvPr/>
            </p:nvSpPr>
            <p:spPr bwMode="auto">
              <a:xfrm>
                <a:off x="609600" y="3810000"/>
                <a:ext cx="2514600" cy="19027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800" i="1"/>
                  <a:t> T</a:t>
                </a:r>
                <a:r>
                  <a:rPr lang="en-US" sz="2800"/>
                  <a:t> =     16 s       </a:t>
                </a:r>
                <a:r>
                  <a:rPr lang="en-US" sz="2000"/>
                  <a:t>or</a:t>
                </a:r>
                <a:r>
                  <a:rPr lang="en-US" sz="2800"/>
                  <a:t>    1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/>
                  <a:t>        32 cycles        2/s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/>
                  <a:t>     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baseline="-25000"/>
                  <a:t>                  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1008743" y="4245176"/>
                <a:ext cx="71845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Connector 62"/>
            <p:cNvCxnSpPr/>
            <p:nvPr/>
          </p:nvCxnSpPr>
          <p:spPr bwMode="auto">
            <a:xfrm>
              <a:off x="3200400" y="4243659"/>
              <a:ext cx="685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5791200" y="28194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3575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Quiz #6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Using a sheet of graphing paper, draw a harmonic motion graph of a pendulum with an amplitude of 5 m and a period of 2 seconds. Be sure to title your graph Position vs. Time and properly label the y and x axis with the appropriate titles and units.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393FE-71DB-40B7-A5FB-77E396E8FF8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fast does a wave travel?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use what we know to determine how fast a wave is moving.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formula for velocity?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Velocity (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distance (d)/time (t)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distance (d) do we know about a wave?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Wavelength (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do we know?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 (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1/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953000"/>
            <a:ext cx="8458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velocity of a wave depends on the properties of the medium through which it is traveling.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2" autoUpdateAnimBg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1219200" y="914400"/>
            <a:ext cx="6781800" cy="4876800"/>
          </a:xfrm>
          <a:prstGeom prst="triangle">
            <a:avLst/>
          </a:prstGeom>
          <a:solidFill>
            <a:schemeClr val="bg1"/>
          </a:solidFill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0800000" flipH="1">
            <a:off x="2819400" y="3429000"/>
            <a:ext cx="3565525" cy="1588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09950" y="4591050"/>
            <a:ext cx="2362200" cy="381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7" name="TextBox 14"/>
          <p:cNvSpPr txBox="1">
            <a:spLocks noChangeArrowheads="1"/>
          </p:cNvSpPr>
          <p:nvPr/>
        </p:nvSpPr>
        <p:spPr bwMode="auto">
          <a:xfrm>
            <a:off x="4114800" y="1185863"/>
            <a:ext cx="1676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i="1"/>
              <a:t>v</a:t>
            </a:r>
          </a:p>
        </p:txBody>
      </p: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2743200" y="3657600"/>
            <a:ext cx="1676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/>
              <a:t>λ</a:t>
            </a:r>
          </a:p>
        </p:txBody>
      </p:sp>
      <p:sp>
        <p:nvSpPr>
          <p:cNvPr id="28679" name="TextBox 16"/>
          <p:cNvSpPr txBox="1">
            <a:spLocks noChangeArrowheads="1"/>
          </p:cNvSpPr>
          <p:nvPr/>
        </p:nvSpPr>
        <p:spPr bwMode="auto">
          <a:xfrm>
            <a:off x="5486400" y="3657600"/>
            <a:ext cx="1676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 b="1" i="1"/>
              <a:t>f</a:t>
            </a:r>
          </a:p>
        </p:txBody>
      </p:sp>
      <p:sp>
        <p:nvSpPr>
          <p:cNvPr id="18" name="Division 17"/>
          <p:cNvSpPr/>
          <p:nvPr/>
        </p:nvSpPr>
        <p:spPr>
          <a:xfrm>
            <a:off x="3505200" y="2819400"/>
            <a:ext cx="2209800" cy="1295400"/>
          </a:xfrm>
          <a:prstGeom prst="mathDivid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3962400" y="4114800"/>
            <a:ext cx="1295400" cy="144780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Velocity of a Wave Formula: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676400" y="2133600"/>
            <a:ext cx="5638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1"/>
              <a:t>v</a:t>
            </a:r>
            <a:r>
              <a:rPr lang="en-US" sz="6600" b="1"/>
              <a:t> = (</a:t>
            </a:r>
            <a:r>
              <a:rPr lang="el-GR" sz="6600" b="1"/>
              <a:t>λ</a:t>
            </a:r>
            <a:r>
              <a:rPr lang="en-US" sz="6600" b="1"/>
              <a:t>)(</a:t>
            </a:r>
            <a:r>
              <a:rPr lang="en-US" sz="6600" b="1" i="1"/>
              <a:t>f</a:t>
            </a:r>
            <a:r>
              <a:rPr lang="en-US" sz="6600" b="1"/>
              <a:t>) </a:t>
            </a:r>
            <a:endParaRPr lang="en-US" sz="6600" b="1" u="sng"/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4114800" y="5276850"/>
            <a:ext cx="495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frequency</a:t>
            </a:r>
          </a:p>
          <a:p>
            <a:pPr algn="ctr"/>
            <a:r>
              <a:rPr lang="en-US" sz="3600" b="1"/>
              <a:t> (Hz = 1(cycles)/s)</a:t>
            </a: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228600" y="55626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Velocity (m/s)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838200" y="3581400"/>
            <a:ext cx="28194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4953000" y="3886200"/>
            <a:ext cx="2209800" cy="838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1981200" y="38862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/>
              <a:t>wavelength</a:t>
            </a:r>
          </a:p>
          <a:p>
            <a:pPr algn="ctr"/>
            <a:r>
              <a:rPr lang="en-US" sz="4000" b="1"/>
              <a:t> (m)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076700" y="3467100"/>
            <a:ext cx="99060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5"/>
          <p:cNvSpPr>
            <a:spLocks noChangeArrowheads="1"/>
          </p:cNvSpPr>
          <p:nvPr/>
        </p:nvSpPr>
        <p:spPr bwMode="auto">
          <a:xfrm>
            <a:off x="2438400" y="1547813"/>
            <a:ext cx="5410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8000" b="1" i="1"/>
              <a:t>v</a:t>
            </a:r>
            <a:r>
              <a:rPr lang="en-US" sz="8000" b="1"/>
              <a:t> = </a:t>
            </a:r>
            <a:r>
              <a:rPr lang="en-US" sz="8000" b="1">
                <a:latin typeface="Symbol" pitchFamily="18" charset="2"/>
              </a:rPr>
              <a:t>l </a:t>
            </a:r>
            <a:r>
              <a:rPr lang="en-US" sz="8000" b="1"/>
              <a:t>∙ </a:t>
            </a:r>
            <a:r>
              <a:rPr lang="en-US" sz="8000" b="1" i="1"/>
              <a:t>f</a:t>
            </a:r>
            <a:r>
              <a:rPr lang="en-US" sz="8000" b="1"/>
              <a:t> </a:t>
            </a:r>
            <a:endParaRPr lang="en-US" sz="8000" b="1">
              <a:latin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3013075"/>
            <a:ext cx="67818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=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 l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∙ </a:t>
            </a:r>
            <a:r>
              <a:rPr lang="en-US" sz="8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 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= </a:t>
            </a:r>
            <a:r>
              <a:rPr lang="en-US" sz="8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l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buFont typeface="Symbol" pitchFamily="18" charset="2"/>
              <a:buChar char=" "/>
              <a:defRPr/>
            </a:pP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         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Classification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265238"/>
            <a:ext cx="4267200" cy="4983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Waves</a:t>
            </a:r>
          </a:p>
          <a:p>
            <a:pPr lvl="1"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 a medium </a:t>
            </a:r>
          </a:p>
          <a:p>
            <a:pPr lvl="2" eaLnBrk="1" hangingPunct="1">
              <a:defRPr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any form of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substance through which waves pass.</a:t>
            </a:r>
          </a:p>
          <a:p>
            <a:pPr lvl="4" eaLnBrk="1" hangingPunct="1">
              <a:defRPr/>
            </a:pPr>
            <a:r>
              <a:rPr lang="en-US" sz="2800" dirty="0" smtClean="0"/>
              <a:t>Ex: air, water</a:t>
            </a:r>
          </a:p>
          <a:p>
            <a:pPr lvl="1" eaLnBrk="1" hangingPunct="1">
              <a:defRPr/>
            </a:pPr>
            <a:r>
              <a:rPr lang="en-US" sz="2800" dirty="0" smtClean="0"/>
              <a:t>Ex: sound</a:t>
            </a:r>
          </a:p>
          <a:p>
            <a:pPr lvl="2" eaLnBrk="1" hangingPunct="1">
              <a:defRPr/>
            </a:pPr>
            <a:r>
              <a:rPr lang="en-US" sz="2800" dirty="0" smtClean="0"/>
              <a:t>Speed depends medium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265238"/>
            <a:ext cx="3962400" cy="5973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Waves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800" dirty="0" smtClean="0"/>
              <a:t>No medium is needed;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through a vacuum (= empty space)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eaLnBrk="1" hangingPunct="1">
              <a:defRPr/>
            </a:pPr>
            <a:r>
              <a:rPr lang="en-US" sz="2800" dirty="0" smtClean="0"/>
              <a:t>Ex: light, radio, x-rays, gamma rays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Travel at the speed of light: 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3.0 x 10</a:t>
            </a:r>
            <a:r>
              <a:rPr lang="en-US" sz="2800" baseline="30000" dirty="0" smtClean="0"/>
              <a:t>8 </a:t>
            </a:r>
            <a:r>
              <a:rPr lang="en-US" sz="2800" dirty="0" smtClean="0"/>
              <a:t>m/s</a:t>
            </a: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ctr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Example Problem #2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2098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A water ripple is being sent across a pool of water by a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boat that is rocking at a rate of 1.5 Hz.  The wave ripples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are measured to be 2 meters (m) apart.  How fast are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they moving?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8400" y="3810000"/>
            <a:ext cx="2514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Calibri" pitchFamily="34" charset="0"/>
              </a:rPr>
              <a:t>v</a:t>
            </a:r>
            <a:r>
              <a:rPr lang="en-US" sz="3600">
                <a:latin typeface="Calibri" pitchFamily="34" charset="0"/>
              </a:rPr>
              <a:t> = </a:t>
            </a:r>
            <a:r>
              <a:rPr lang="el-GR" sz="3600">
                <a:latin typeface="Calibri" pitchFamily="34" charset="0"/>
              </a:rPr>
              <a:t>λ</a:t>
            </a:r>
            <a:r>
              <a:rPr lang="en-US" sz="3600">
                <a:latin typeface="Calibri" pitchFamily="34" charset="0"/>
              </a:rPr>
              <a:t> x </a:t>
            </a:r>
            <a:r>
              <a:rPr lang="en-US" sz="3600" i="1">
                <a:latin typeface="Calibri" pitchFamily="34" charset="0"/>
              </a:rPr>
              <a:t>f</a:t>
            </a:r>
            <a:r>
              <a:rPr lang="en-US" sz="3600">
                <a:latin typeface="Calibri" pitchFamily="34" charset="0"/>
              </a:rPr>
              <a:t> </a:t>
            </a:r>
          </a:p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4343400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Calibri" pitchFamily="34" charset="0"/>
              </a:rPr>
              <a:t>  </a:t>
            </a:r>
            <a:r>
              <a:rPr lang="en-US" sz="3600">
                <a:latin typeface="Calibri" pitchFamily="34" charset="0"/>
              </a:rPr>
              <a:t> = 2 m x 1.5/s </a:t>
            </a:r>
          </a:p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257800" y="2717800"/>
            <a:ext cx="3352800" cy="1016000"/>
            <a:chOff x="5029200" y="3175337"/>
            <a:chExt cx="3352800" cy="1015663"/>
          </a:xfrm>
        </p:grpSpPr>
        <p:sp>
          <p:nvSpPr>
            <p:cNvPr id="31754" name="TextBox 7"/>
            <p:cNvSpPr txBox="1">
              <a:spLocks noChangeArrowheads="1"/>
            </p:cNvSpPr>
            <p:nvPr/>
          </p:nvSpPr>
          <p:spPr bwMode="auto">
            <a:xfrm>
              <a:off x="5029200" y="3175337"/>
              <a:ext cx="3352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i="1">
                  <a:latin typeface="Calibri" pitchFamily="34" charset="0"/>
                </a:rPr>
                <a:t>  </a:t>
              </a:r>
              <a:r>
                <a:rPr lang="en-US" sz="3600">
                  <a:latin typeface="Calibri" pitchFamily="34" charset="0"/>
                </a:rPr>
                <a:t> </a:t>
              </a:r>
              <a:r>
                <a:rPr lang="en-US">
                  <a:latin typeface="Calibri" pitchFamily="34" charset="0"/>
                </a:rPr>
                <a:t>*</a:t>
              </a:r>
              <a:r>
                <a:rPr lang="en-US">
                  <a:cs typeface="Times New Roman" pitchFamily="18" charset="0"/>
                </a:rPr>
                <a:t>1.5 Hz</a:t>
              </a:r>
              <a:r>
                <a:rPr lang="en-US" sz="3600">
                  <a:cs typeface="Times New Roman" pitchFamily="18" charset="0"/>
                </a:rPr>
                <a:t>   </a:t>
              </a:r>
              <a:r>
                <a:rPr lang="en-US">
                  <a:cs typeface="Times New Roman" pitchFamily="18" charset="0"/>
                </a:rPr>
                <a:t>1/s</a:t>
              </a:r>
            </a:p>
            <a:p>
              <a:r>
                <a:rPr lang="en-US">
                  <a:cs typeface="Times New Roman" pitchFamily="18" charset="0"/>
                </a:rPr>
                <a:t>                    1 Hz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638800" y="3733952"/>
              <a:ext cx="1676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095333" y="3733158"/>
              <a:ext cx="76174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6172200" y="2971800"/>
            <a:ext cx="12954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543800" y="2895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= 1.5/s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38400" y="4876800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Calibri" pitchFamily="34" charset="0"/>
              </a:rPr>
              <a:t>  </a:t>
            </a:r>
            <a:r>
              <a:rPr lang="en-US" sz="3600">
                <a:latin typeface="Calibri" pitchFamily="34" charset="0"/>
              </a:rPr>
              <a:t> = 3 m/s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Example Problem #3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2098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The speed of sound varies depending on temperature,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pressure, and humidity, but can often be around 330 m/s.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What is the frequency of a sound wave with a wavelength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of 2 meters (m)?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31242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Calibri" pitchFamily="34" charset="0"/>
              </a:rPr>
              <a:t>v</a:t>
            </a:r>
            <a:r>
              <a:rPr lang="en-US" sz="3600">
                <a:latin typeface="Calibri" pitchFamily="34" charset="0"/>
              </a:rPr>
              <a:t> = </a:t>
            </a:r>
            <a:r>
              <a:rPr lang="el-GR" sz="3600">
                <a:latin typeface="Calibri" pitchFamily="34" charset="0"/>
              </a:rPr>
              <a:t>λ</a:t>
            </a:r>
            <a:r>
              <a:rPr lang="en-US" sz="3600">
                <a:latin typeface="Calibri" pitchFamily="34" charset="0"/>
              </a:rPr>
              <a:t> x </a:t>
            </a:r>
            <a:r>
              <a:rPr lang="en-US" sz="3600" i="1">
                <a:latin typeface="Calibri" pitchFamily="34" charset="0"/>
              </a:rPr>
              <a:t>f </a:t>
            </a:r>
            <a:r>
              <a:rPr lang="en-US" sz="360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3600" i="1">
                <a:latin typeface="Calibri" pitchFamily="34" charset="0"/>
                <a:sym typeface="Wingdings" pitchFamily="2" charset="2"/>
              </a:rPr>
              <a:t>f </a:t>
            </a:r>
            <a:r>
              <a:rPr lang="en-US" sz="3600">
                <a:latin typeface="Calibri" pitchFamily="34" charset="0"/>
                <a:sym typeface="Wingdings" pitchFamily="2" charset="2"/>
              </a:rPr>
              <a:t>= </a:t>
            </a:r>
            <a:r>
              <a:rPr lang="en-US" sz="3600" i="1" u="sng">
                <a:latin typeface="Calibri" pitchFamily="34" charset="0"/>
                <a:sym typeface="Wingdings" pitchFamily="2" charset="2"/>
              </a:rPr>
              <a:t>v</a:t>
            </a:r>
          </a:p>
          <a:p>
            <a:r>
              <a:rPr lang="en-US" sz="3600" i="1">
                <a:latin typeface="Calibri" pitchFamily="34" charset="0"/>
                <a:sym typeface="Wingdings" pitchFamily="2" charset="2"/>
              </a:rPr>
              <a:t>                         </a:t>
            </a:r>
            <a:r>
              <a:rPr lang="el-GR" sz="3600" i="1">
                <a:latin typeface="Calibri" pitchFamily="34" charset="0"/>
                <a:sym typeface="Wingdings" pitchFamily="2" charset="2"/>
              </a:rPr>
              <a:t>λ</a:t>
            </a:r>
            <a:r>
              <a:rPr lang="en-US" sz="3600">
                <a:latin typeface="Calibri" pitchFamily="34" charset="0"/>
              </a:rPr>
              <a:t> </a:t>
            </a:r>
          </a:p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86200" y="4191000"/>
            <a:ext cx="3352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Calibri" pitchFamily="34" charset="0"/>
              </a:rPr>
              <a:t>  </a:t>
            </a:r>
            <a:r>
              <a:rPr lang="en-US" sz="3600">
                <a:latin typeface="Calibri" pitchFamily="34" charset="0"/>
              </a:rPr>
              <a:t> = </a:t>
            </a:r>
            <a:r>
              <a:rPr lang="en-US" sz="3600" u="sng">
                <a:latin typeface="Calibri" pitchFamily="34" charset="0"/>
              </a:rPr>
              <a:t>330 m/s</a:t>
            </a:r>
            <a:r>
              <a:rPr lang="en-US" sz="3600">
                <a:latin typeface="Calibri" pitchFamily="34" charset="0"/>
              </a:rPr>
              <a:t> </a:t>
            </a:r>
          </a:p>
          <a:p>
            <a:r>
              <a:rPr lang="en-US" sz="3600">
                <a:latin typeface="Calibri" pitchFamily="34" charset="0"/>
              </a:rPr>
              <a:t>          2 m</a:t>
            </a:r>
          </a:p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5334000"/>
            <a:ext cx="3352800" cy="1200150"/>
            <a:chOff x="5029200" y="3175337"/>
            <a:chExt cx="3352800" cy="1200329"/>
          </a:xfrm>
        </p:grpSpPr>
        <p:sp>
          <p:nvSpPr>
            <p:cNvPr id="10" name="TextBox 9"/>
            <p:cNvSpPr txBox="1"/>
            <p:nvPr/>
          </p:nvSpPr>
          <p:spPr>
            <a:xfrm>
              <a:off x="5029200" y="3175337"/>
              <a:ext cx="33528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dirty="0">
                  <a:latin typeface="+mj-lt"/>
                </a:rPr>
                <a:t> = </a:t>
              </a:r>
              <a:r>
                <a:rPr lang="en-US" sz="3600" dirty="0">
                  <a:latin typeface="+mj-lt"/>
                  <a:cs typeface="Times New Roman" pitchFamily="18" charset="0"/>
                </a:rPr>
                <a:t>165/s  1 Hz</a:t>
              </a:r>
            </a:p>
            <a:p>
              <a:pPr>
                <a:defRPr/>
              </a:pPr>
              <a:r>
                <a:rPr lang="en-US" sz="3600" dirty="0">
                  <a:latin typeface="+mj-lt"/>
                  <a:cs typeface="Times New Roman" pitchFamily="18" charset="0"/>
                </a:rPr>
                <a:t>                1/s 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562600" y="3783441"/>
              <a:ext cx="19812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6247550" y="3733426"/>
              <a:ext cx="762114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257800" y="5638800"/>
            <a:ext cx="11430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3200" y="5410200"/>
            <a:ext cx="1828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</a:rPr>
              <a:t>= 165 Hz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5067300" y="4686300"/>
            <a:ext cx="9144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Example Problem #4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22098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Waves are being sent through a slinky at a frequency of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1.5 Hz.  If the waves are traveling through the slinky at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3 m/s, what are their wavelengths?</a:t>
            </a:r>
            <a:endParaRPr lang="en-US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05000" y="31242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Calibri" pitchFamily="34" charset="0"/>
              </a:rPr>
              <a:t>v</a:t>
            </a:r>
            <a:r>
              <a:rPr lang="en-US" sz="3600">
                <a:latin typeface="Calibri" pitchFamily="34" charset="0"/>
              </a:rPr>
              <a:t> = </a:t>
            </a:r>
            <a:r>
              <a:rPr lang="el-GR" sz="3600">
                <a:latin typeface="Calibri" pitchFamily="34" charset="0"/>
              </a:rPr>
              <a:t>λ</a:t>
            </a:r>
            <a:r>
              <a:rPr lang="en-US" sz="3600">
                <a:latin typeface="Calibri" pitchFamily="34" charset="0"/>
              </a:rPr>
              <a:t> x </a:t>
            </a:r>
            <a:r>
              <a:rPr lang="en-US" sz="3600" i="1">
                <a:latin typeface="Calibri" pitchFamily="34" charset="0"/>
              </a:rPr>
              <a:t>f </a:t>
            </a:r>
            <a:r>
              <a:rPr lang="en-US" sz="3600">
                <a:latin typeface="Calibri" pitchFamily="34" charset="0"/>
                <a:sym typeface="Wingdings" pitchFamily="2" charset="2"/>
              </a:rPr>
              <a:t> λ</a:t>
            </a:r>
            <a:r>
              <a:rPr lang="en-US" sz="3600" i="1">
                <a:latin typeface="Calibri" pitchFamily="34" charset="0"/>
                <a:sym typeface="Wingdings" pitchFamily="2" charset="2"/>
              </a:rPr>
              <a:t> </a:t>
            </a:r>
            <a:r>
              <a:rPr lang="en-US" sz="3600">
                <a:latin typeface="Calibri" pitchFamily="34" charset="0"/>
                <a:sym typeface="Wingdings" pitchFamily="2" charset="2"/>
              </a:rPr>
              <a:t>= </a:t>
            </a:r>
            <a:r>
              <a:rPr lang="en-US" sz="3600" i="1" u="sng">
                <a:latin typeface="Calibri" pitchFamily="34" charset="0"/>
                <a:sym typeface="Wingdings" pitchFamily="2" charset="2"/>
              </a:rPr>
              <a:t>v</a:t>
            </a:r>
          </a:p>
          <a:p>
            <a:r>
              <a:rPr lang="en-US" sz="3600" i="1">
                <a:latin typeface="Calibri" pitchFamily="34" charset="0"/>
                <a:sym typeface="Wingdings" pitchFamily="2" charset="2"/>
              </a:rPr>
              <a:t>                          f</a:t>
            </a:r>
            <a:endParaRPr lang="en-US" sz="3600">
              <a:latin typeface="Calibri" pitchFamily="34" charset="0"/>
            </a:endParaRPr>
          </a:p>
          <a:p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62400" y="4221163"/>
            <a:ext cx="3352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Calibri" pitchFamily="34" charset="0"/>
              </a:rPr>
              <a:t>  </a:t>
            </a:r>
            <a:r>
              <a:rPr lang="en-US" sz="3600">
                <a:latin typeface="Calibri" pitchFamily="34" charset="0"/>
              </a:rPr>
              <a:t> = </a:t>
            </a:r>
            <a:r>
              <a:rPr lang="en-US" sz="3600" u="sng">
                <a:latin typeface="Calibri" pitchFamily="34" charset="0"/>
              </a:rPr>
              <a:t>3 m/s</a:t>
            </a:r>
            <a:r>
              <a:rPr lang="en-US" sz="3600">
                <a:latin typeface="Calibri" pitchFamily="34" charset="0"/>
              </a:rPr>
              <a:t> </a:t>
            </a:r>
          </a:p>
          <a:p>
            <a:r>
              <a:rPr lang="en-US" sz="3600">
                <a:latin typeface="Calibri" pitchFamily="34" charset="0"/>
              </a:rPr>
              <a:t>       1.5/s</a:t>
            </a:r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14800" y="5334000"/>
            <a:ext cx="335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</a:rPr>
              <a:t> = </a:t>
            </a:r>
            <a:r>
              <a:rPr lang="en-US" sz="3600" dirty="0">
                <a:latin typeface="+mj-lt"/>
                <a:cs typeface="Times New Roman" pitchFamily="18" charset="0"/>
              </a:rPr>
              <a:t>2 m  </a:t>
            </a:r>
          </a:p>
          <a:p>
            <a:pPr>
              <a:defRPr/>
            </a:pPr>
            <a:r>
              <a:rPr lang="en-US" sz="3600" dirty="0">
                <a:latin typeface="+mj-lt"/>
                <a:cs typeface="Times New Roman" pitchFamily="18" charset="0"/>
              </a:rPr>
              <a:t>                 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105400" y="4800600"/>
            <a:ext cx="990600" cy="7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257800" y="2489200"/>
            <a:ext cx="3352800" cy="1016000"/>
            <a:chOff x="5029200" y="3175337"/>
            <a:chExt cx="3352800" cy="1015663"/>
          </a:xfrm>
        </p:grpSpPr>
        <p:sp>
          <p:nvSpPr>
            <p:cNvPr id="33803" name="TextBox 16"/>
            <p:cNvSpPr txBox="1">
              <a:spLocks noChangeArrowheads="1"/>
            </p:cNvSpPr>
            <p:nvPr/>
          </p:nvSpPr>
          <p:spPr bwMode="auto">
            <a:xfrm>
              <a:off x="5029200" y="3175337"/>
              <a:ext cx="33528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i="1">
                  <a:latin typeface="Calibri" pitchFamily="34" charset="0"/>
                </a:rPr>
                <a:t>  </a:t>
              </a:r>
              <a:r>
                <a:rPr lang="en-US" sz="3600">
                  <a:latin typeface="Calibri" pitchFamily="34" charset="0"/>
                </a:rPr>
                <a:t> </a:t>
              </a:r>
              <a:r>
                <a:rPr lang="en-US">
                  <a:latin typeface="Calibri" pitchFamily="34" charset="0"/>
                </a:rPr>
                <a:t>*</a:t>
              </a:r>
              <a:r>
                <a:rPr lang="en-US">
                  <a:cs typeface="Times New Roman" pitchFamily="18" charset="0"/>
                </a:rPr>
                <a:t>1.5 Hz</a:t>
              </a:r>
              <a:r>
                <a:rPr lang="en-US" sz="3600">
                  <a:cs typeface="Times New Roman" pitchFamily="18" charset="0"/>
                </a:rPr>
                <a:t>   </a:t>
              </a:r>
              <a:r>
                <a:rPr lang="en-US">
                  <a:cs typeface="Times New Roman" pitchFamily="18" charset="0"/>
                </a:rPr>
                <a:t>1/s</a:t>
              </a:r>
            </a:p>
            <a:p>
              <a:r>
                <a:rPr lang="en-US">
                  <a:cs typeface="Times New Roman" pitchFamily="18" charset="0"/>
                </a:rPr>
                <a:t>                    1 Hz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638800" y="3733952"/>
              <a:ext cx="1676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095333" y="3733158"/>
              <a:ext cx="761747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543800" y="27432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= 1.5/s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172200" y="2743200"/>
            <a:ext cx="12954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10134600" cy="1143000"/>
          </a:xfrm>
        </p:spPr>
        <p:txBody>
          <a:bodyPr/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Example problem # 5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Determine the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of this wave is the </a:t>
            </a:r>
            <a:r>
              <a:rPr lang="el-GR" sz="32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= 5 m</a:t>
            </a:r>
          </a:p>
        </p:txBody>
      </p: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685800" y="1743075"/>
            <a:ext cx="7772400" cy="4505325"/>
            <a:chOff x="685800" y="1743501"/>
            <a:chExt cx="7772400" cy="4504899"/>
          </a:xfrm>
        </p:grpSpPr>
        <p:pic>
          <p:nvPicPr>
            <p:cNvPr id="34820" name="Picture 2" descr="C:\Users\Public\Pictures\Sample Pictures\waves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743501"/>
              <a:ext cx="7772400" cy="450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4"/>
            <p:cNvSpPr txBox="1">
              <a:spLocks noChangeArrowheads="1"/>
            </p:cNvSpPr>
            <p:nvPr/>
          </p:nvSpPr>
          <p:spPr bwMode="auto">
            <a:xfrm rot="-5400000">
              <a:off x="846579" y="3172911"/>
              <a:ext cx="649931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Arial" charset="0"/>
                  <a:cs typeface="Arial" charset="0"/>
                </a:rPr>
                <a:t>(m)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10134600" cy="1143000"/>
          </a:xfrm>
        </p:spPr>
        <p:txBody>
          <a:bodyPr/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Example Problem # 5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Determine the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of this wave is the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= 5 m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572125" y="1892300"/>
            <a:ext cx="5705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to find the period (</a:t>
            </a:r>
            <a:r>
              <a:rPr lang="en-US" i="1"/>
              <a:t>T</a:t>
            </a:r>
            <a:r>
              <a:rPr lang="en-US"/>
              <a:t>)?</a:t>
            </a:r>
          </a:p>
        </p:txBody>
      </p:sp>
      <p:grpSp>
        <p:nvGrpSpPr>
          <p:cNvPr id="35844" name="Group 5"/>
          <p:cNvGrpSpPr>
            <a:grpSpLocks/>
          </p:cNvGrpSpPr>
          <p:nvPr/>
        </p:nvGrpSpPr>
        <p:grpSpPr bwMode="auto">
          <a:xfrm>
            <a:off x="76200" y="1801813"/>
            <a:ext cx="5562600" cy="3276600"/>
            <a:chOff x="765256" y="1508948"/>
            <a:chExt cx="5800357" cy="3361899"/>
          </a:xfrm>
        </p:grpSpPr>
        <p:pic>
          <p:nvPicPr>
            <p:cNvPr id="35859" name="Picture 2" descr="C:\Users\Public\Pictures\Sample Pictures\waves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256" y="1508948"/>
              <a:ext cx="5800357" cy="3361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TextBox 7"/>
            <p:cNvSpPr txBox="1">
              <a:spLocks noChangeArrowheads="1"/>
            </p:cNvSpPr>
            <p:nvPr/>
          </p:nvSpPr>
          <p:spPr bwMode="auto">
            <a:xfrm rot="-5400000">
              <a:off x="918800" y="2542029"/>
              <a:ext cx="497532" cy="307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  <a:cs typeface="Arial" charset="0"/>
                </a:rPr>
                <a:t>(m)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83263" y="2398713"/>
            <a:ext cx="28956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Pick a </a:t>
            </a:r>
            <a:r>
              <a:rPr lang="en-US">
                <a:solidFill>
                  <a:srgbClr val="0070C0"/>
                </a:solidFill>
              </a:rPr>
              <a:t>point </a:t>
            </a:r>
            <a:r>
              <a:rPr lang="en-US"/>
              <a:t>(whether from equilibrium, crest or trough),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determine the time it takes to complete one cycle.</a:t>
            </a:r>
          </a:p>
          <a:p>
            <a:pPr algn="ctr"/>
            <a:r>
              <a:rPr lang="en-US" i="1"/>
              <a:t>T</a:t>
            </a:r>
            <a:r>
              <a:rPr lang="en-US"/>
              <a:t> = 2 s</a:t>
            </a:r>
          </a:p>
        </p:txBody>
      </p:sp>
      <p:sp>
        <p:nvSpPr>
          <p:cNvPr id="9" name="Oval 8"/>
          <p:cNvSpPr/>
          <p:nvPr/>
        </p:nvSpPr>
        <p:spPr>
          <a:xfrm>
            <a:off x="762000" y="3173413"/>
            <a:ext cx="15240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09638" y="2425700"/>
            <a:ext cx="1452562" cy="1758950"/>
          </a:xfrm>
          <a:custGeom>
            <a:avLst/>
            <a:gdLst>
              <a:gd name="connsiteX0" fmla="*/ 0 w 1528392"/>
              <a:gd name="connsiteY0" fmla="*/ 733278 h 1758888"/>
              <a:gd name="connsiteX1" fmla="*/ 368490 w 1528392"/>
              <a:gd name="connsiteY1" fmla="*/ 37242 h 1758888"/>
              <a:gd name="connsiteX2" fmla="*/ 1078173 w 1528392"/>
              <a:gd name="connsiteY2" fmla="*/ 1743213 h 1758888"/>
              <a:gd name="connsiteX3" fmla="*/ 1473958 w 1528392"/>
              <a:gd name="connsiteY3" fmla="*/ 883404 h 1758888"/>
              <a:gd name="connsiteX4" fmla="*/ 1514901 w 1528392"/>
              <a:gd name="connsiteY4" fmla="*/ 856108 h 175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392" h="1758888">
                <a:moveTo>
                  <a:pt x="0" y="733278"/>
                </a:moveTo>
                <a:cubicBezTo>
                  <a:pt x="94397" y="301098"/>
                  <a:pt x="188794" y="-131081"/>
                  <a:pt x="368490" y="37242"/>
                </a:cubicBezTo>
                <a:cubicBezTo>
                  <a:pt x="548186" y="205565"/>
                  <a:pt x="893928" y="1602186"/>
                  <a:pt x="1078173" y="1743213"/>
                </a:cubicBezTo>
                <a:cubicBezTo>
                  <a:pt x="1262418" y="1884240"/>
                  <a:pt x="1401170" y="1031255"/>
                  <a:pt x="1473958" y="883404"/>
                </a:cubicBezTo>
                <a:cubicBezTo>
                  <a:pt x="1546746" y="735553"/>
                  <a:pt x="1530823" y="795830"/>
                  <a:pt x="1514901" y="85610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362200" y="2263775"/>
            <a:ext cx="0" cy="2162175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143000" y="2352675"/>
            <a:ext cx="15240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219200" y="2463800"/>
            <a:ext cx="1487488" cy="1706563"/>
          </a:xfrm>
          <a:custGeom>
            <a:avLst/>
            <a:gdLst>
              <a:gd name="connsiteX0" fmla="*/ 0 w 1487606"/>
              <a:gd name="connsiteY0" fmla="*/ 0 h 1707354"/>
              <a:gd name="connsiteX1" fmla="*/ 191068 w 1487606"/>
              <a:gd name="connsiteY1" fmla="*/ 245660 h 1707354"/>
              <a:gd name="connsiteX2" fmla="*/ 395785 w 1487606"/>
              <a:gd name="connsiteY2" fmla="*/ 928048 h 1707354"/>
              <a:gd name="connsiteX3" fmla="*/ 586853 w 1487606"/>
              <a:gd name="connsiteY3" fmla="*/ 1501254 h 1707354"/>
              <a:gd name="connsiteX4" fmla="*/ 723331 w 1487606"/>
              <a:gd name="connsiteY4" fmla="*/ 1705971 h 1707354"/>
              <a:gd name="connsiteX5" fmla="*/ 941695 w 1487606"/>
              <a:gd name="connsiteY5" fmla="*/ 1419368 h 1707354"/>
              <a:gd name="connsiteX6" fmla="*/ 1296537 w 1487606"/>
              <a:gd name="connsiteY6" fmla="*/ 177421 h 1707354"/>
              <a:gd name="connsiteX7" fmla="*/ 1487606 w 1487606"/>
              <a:gd name="connsiteY7" fmla="*/ 13648 h 1707354"/>
              <a:gd name="connsiteX8" fmla="*/ 1487606 w 1487606"/>
              <a:gd name="connsiteY8" fmla="*/ 13648 h 170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1707354">
                <a:moveTo>
                  <a:pt x="0" y="0"/>
                </a:moveTo>
                <a:cubicBezTo>
                  <a:pt x="62552" y="45492"/>
                  <a:pt x="125104" y="90985"/>
                  <a:pt x="191068" y="245660"/>
                </a:cubicBezTo>
                <a:cubicBezTo>
                  <a:pt x="257032" y="400335"/>
                  <a:pt x="329821" y="718782"/>
                  <a:pt x="395785" y="928048"/>
                </a:cubicBezTo>
                <a:cubicBezTo>
                  <a:pt x="461749" y="1137314"/>
                  <a:pt x="532262" y="1371600"/>
                  <a:pt x="586853" y="1501254"/>
                </a:cubicBezTo>
                <a:cubicBezTo>
                  <a:pt x="641444" y="1630908"/>
                  <a:pt x="664191" y="1719619"/>
                  <a:pt x="723331" y="1705971"/>
                </a:cubicBezTo>
                <a:cubicBezTo>
                  <a:pt x="782471" y="1692323"/>
                  <a:pt x="846161" y="1674126"/>
                  <a:pt x="941695" y="1419368"/>
                </a:cubicBezTo>
                <a:cubicBezTo>
                  <a:pt x="1037229" y="1164610"/>
                  <a:pt x="1205552" y="411708"/>
                  <a:pt x="1296537" y="177421"/>
                </a:cubicBezTo>
                <a:cubicBezTo>
                  <a:pt x="1387522" y="-56866"/>
                  <a:pt x="1487606" y="13648"/>
                  <a:pt x="1487606" y="13648"/>
                </a:cubicBezTo>
                <a:lnTo>
                  <a:pt x="1487606" y="13648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706688" y="2290763"/>
            <a:ext cx="0" cy="2162175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19200" y="2290763"/>
            <a:ext cx="0" cy="2162175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67400" y="4926013"/>
            <a:ext cx="3124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T</a:t>
            </a:r>
            <a:r>
              <a:rPr lang="en-US"/>
              <a:t> = 2.5 s – 0.5 s = 2 s </a:t>
            </a:r>
          </a:p>
          <a:p>
            <a:endParaRPr lang="en-US"/>
          </a:p>
        </p:txBody>
      </p:sp>
      <p:sp>
        <p:nvSpPr>
          <p:cNvPr id="33" name="Freeform 32"/>
          <p:cNvSpPr/>
          <p:nvPr/>
        </p:nvSpPr>
        <p:spPr>
          <a:xfrm rot="10800000">
            <a:off x="1941513" y="2452688"/>
            <a:ext cx="1487487" cy="1706562"/>
          </a:xfrm>
          <a:custGeom>
            <a:avLst/>
            <a:gdLst>
              <a:gd name="connsiteX0" fmla="*/ 0 w 1487606"/>
              <a:gd name="connsiteY0" fmla="*/ 0 h 1707354"/>
              <a:gd name="connsiteX1" fmla="*/ 191068 w 1487606"/>
              <a:gd name="connsiteY1" fmla="*/ 245660 h 1707354"/>
              <a:gd name="connsiteX2" fmla="*/ 395785 w 1487606"/>
              <a:gd name="connsiteY2" fmla="*/ 928048 h 1707354"/>
              <a:gd name="connsiteX3" fmla="*/ 586853 w 1487606"/>
              <a:gd name="connsiteY3" fmla="*/ 1501254 h 1707354"/>
              <a:gd name="connsiteX4" fmla="*/ 723331 w 1487606"/>
              <a:gd name="connsiteY4" fmla="*/ 1705971 h 1707354"/>
              <a:gd name="connsiteX5" fmla="*/ 941695 w 1487606"/>
              <a:gd name="connsiteY5" fmla="*/ 1419368 h 1707354"/>
              <a:gd name="connsiteX6" fmla="*/ 1296537 w 1487606"/>
              <a:gd name="connsiteY6" fmla="*/ 177421 h 1707354"/>
              <a:gd name="connsiteX7" fmla="*/ 1487606 w 1487606"/>
              <a:gd name="connsiteY7" fmla="*/ 13648 h 1707354"/>
              <a:gd name="connsiteX8" fmla="*/ 1487606 w 1487606"/>
              <a:gd name="connsiteY8" fmla="*/ 13648 h 170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7606" h="1707354">
                <a:moveTo>
                  <a:pt x="0" y="0"/>
                </a:moveTo>
                <a:cubicBezTo>
                  <a:pt x="62552" y="45492"/>
                  <a:pt x="125104" y="90985"/>
                  <a:pt x="191068" y="245660"/>
                </a:cubicBezTo>
                <a:cubicBezTo>
                  <a:pt x="257032" y="400335"/>
                  <a:pt x="329821" y="718782"/>
                  <a:pt x="395785" y="928048"/>
                </a:cubicBezTo>
                <a:cubicBezTo>
                  <a:pt x="461749" y="1137314"/>
                  <a:pt x="532262" y="1371600"/>
                  <a:pt x="586853" y="1501254"/>
                </a:cubicBezTo>
                <a:cubicBezTo>
                  <a:pt x="641444" y="1630908"/>
                  <a:pt x="664191" y="1719619"/>
                  <a:pt x="723331" y="1705971"/>
                </a:cubicBezTo>
                <a:cubicBezTo>
                  <a:pt x="782471" y="1692323"/>
                  <a:pt x="846161" y="1674126"/>
                  <a:pt x="941695" y="1419368"/>
                </a:cubicBezTo>
                <a:cubicBezTo>
                  <a:pt x="1037229" y="1164610"/>
                  <a:pt x="1205552" y="411708"/>
                  <a:pt x="1296537" y="177421"/>
                </a:cubicBezTo>
                <a:cubicBezTo>
                  <a:pt x="1387522" y="-56866"/>
                  <a:pt x="1487606" y="13648"/>
                  <a:pt x="1487606" y="13648"/>
                </a:cubicBezTo>
                <a:lnTo>
                  <a:pt x="1487606" y="13648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87538" y="4111625"/>
            <a:ext cx="15240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963738" y="2317750"/>
            <a:ext cx="0" cy="2162175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29000" y="2290763"/>
            <a:ext cx="0" cy="2162175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867400" y="5341938"/>
            <a:ext cx="3124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T</a:t>
            </a:r>
            <a:r>
              <a:rPr lang="en-US"/>
              <a:t> = 3.5 s – 1.5 s = 2 s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5" grpId="0" animBg="1"/>
      <p:bldP spid="15" grpId="1" animBg="1"/>
      <p:bldP spid="31" grpId="0"/>
      <p:bldP spid="31" grpId="1"/>
      <p:bldP spid="34" grpId="0" animBg="1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10134600" cy="1143000"/>
          </a:xfrm>
        </p:spPr>
        <p:txBody>
          <a:bodyPr/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Example Problem # 5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Determine the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of this wave is the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= 5 m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5257800" y="1143000"/>
            <a:ext cx="570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to find the frequency (</a:t>
            </a:r>
            <a:r>
              <a:rPr lang="en-US" i="1"/>
              <a:t>f</a:t>
            </a:r>
            <a:r>
              <a:rPr lang="en-US"/>
              <a:t>)?</a:t>
            </a:r>
          </a:p>
        </p:txBody>
      </p:sp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76200" y="1801813"/>
            <a:ext cx="5562600" cy="3276600"/>
            <a:chOff x="765256" y="1508948"/>
            <a:chExt cx="5800357" cy="3361899"/>
          </a:xfrm>
        </p:grpSpPr>
        <p:pic>
          <p:nvPicPr>
            <p:cNvPr id="36876" name="Picture 2" descr="C:\Users\Public\Pictures\Sample Pictures\waves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256" y="1508948"/>
              <a:ext cx="5800357" cy="3361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7" name="TextBox 7"/>
            <p:cNvSpPr txBox="1">
              <a:spLocks noChangeArrowheads="1"/>
            </p:cNvSpPr>
            <p:nvPr/>
          </p:nvSpPr>
          <p:spPr bwMode="auto">
            <a:xfrm rot="-5400000">
              <a:off x="918800" y="2542029"/>
              <a:ext cx="497532" cy="307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  <a:cs typeface="Arial" charset="0"/>
                </a:rPr>
                <a:t>(m)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1200" y="3452813"/>
            <a:ext cx="2895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 you can use the frequency formula: </a:t>
            </a:r>
          </a:p>
        </p:txBody>
      </p:sp>
      <p:sp>
        <p:nvSpPr>
          <p:cNvPr id="9" name="Oval 8"/>
          <p:cNvSpPr/>
          <p:nvPr/>
        </p:nvSpPr>
        <p:spPr>
          <a:xfrm>
            <a:off x="762000" y="3173413"/>
            <a:ext cx="15240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09638" y="2425700"/>
            <a:ext cx="1452562" cy="1758950"/>
          </a:xfrm>
          <a:custGeom>
            <a:avLst/>
            <a:gdLst>
              <a:gd name="connsiteX0" fmla="*/ 0 w 1528392"/>
              <a:gd name="connsiteY0" fmla="*/ 733278 h 1758888"/>
              <a:gd name="connsiteX1" fmla="*/ 368490 w 1528392"/>
              <a:gd name="connsiteY1" fmla="*/ 37242 h 1758888"/>
              <a:gd name="connsiteX2" fmla="*/ 1078173 w 1528392"/>
              <a:gd name="connsiteY2" fmla="*/ 1743213 h 1758888"/>
              <a:gd name="connsiteX3" fmla="*/ 1473958 w 1528392"/>
              <a:gd name="connsiteY3" fmla="*/ 883404 h 1758888"/>
              <a:gd name="connsiteX4" fmla="*/ 1514901 w 1528392"/>
              <a:gd name="connsiteY4" fmla="*/ 856108 h 175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392" h="1758888">
                <a:moveTo>
                  <a:pt x="0" y="733278"/>
                </a:moveTo>
                <a:cubicBezTo>
                  <a:pt x="94397" y="301098"/>
                  <a:pt x="188794" y="-131081"/>
                  <a:pt x="368490" y="37242"/>
                </a:cubicBezTo>
                <a:cubicBezTo>
                  <a:pt x="548186" y="205565"/>
                  <a:pt x="893928" y="1602186"/>
                  <a:pt x="1078173" y="1743213"/>
                </a:cubicBezTo>
                <a:cubicBezTo>
                  <a:pt x="1262418" y="1884240"/>
                  <a:pt x="1401170" y="1031255"/>
                  <a:pt x="1473958" y="883404"/>
                </a:cubicBezTo>
                <a:cubicBezTo>
                  <a:pt x="1546746" y="735553"/>
                  <a:pt x="1530823" y="795830"/>
                  <a:pt x="1514901" y="85610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00200" y="2286000"/>
            <a:ext cx="0" cy="2162175"/>
          </a:xfrm>
          <a:prstGeom prst="line">
            <a:avLst/>
          </a:prstGeom>
          <a:ln w="38100">
            <a:solidFill>
              <a:srgbClr val="92D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Rectangle 4"/>
          <p:cNvSpPr>
            <a:spLocks noChangeArrowheads="1"/>
          </p:cNvSpPr>
          <p:nvPr/>
        </p:nvSpPr>
        <p:spPr bwMode="auto">
          <a:xfrm>
            <a:off x="704850" y="1296988"/>
            <a:ext cx="43243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From previous problem…</a:t>
            </a:r>
            <a:r>
              <a:rPr lang="en-US" i="1"/>
              <a:t>T</a:t>
            </a:r>
            <a:r>
              <a:rPr lang="en-US"/>
              <a:t> = 2 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70550" y="1757363"/>
            <a:ext cx="3321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Frequency is the number of cycles that pass per second.</a:t>
            </a:r>
          </a:p>
          <a:p>
            <a:pPr algn="ctr"/>
            <a:r>
              <a:rPr lang="en-US" i="1"/>
              <a:t>f</a:t>
            </a:r>
            <a:r>
              <a:rPr lang="en-US"/>
              <a:t> = 0.5 cycles/s = 0.5 Hz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91200" y="4246563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f</a:t>
            </a:r>
            <a:r>
              <a:rPr lang="en-US"/>
              <a:t> = 1/</a:t>
            </a:r>
            <a:r>
              <a:rPr lang="en-US" i="1"/>
              <a:t>T</a:t>
            </a:r>
          </a:p>
          <a:p>
            <a:r>
              <a:rPr lang="en-US" i="1"/>
              <a:t>f</a:t>
            </a:r>
            <a:r>
              <a:rPr lang="en-US"/>
              <a:t> = 1/2 s = 0.5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2" grpId="0" build="allAtOnce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10134600" cy="1143000"/>
          </a:xfrm>
        </p:spPr>
        <p:txBody>
          <a:bodyPr/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Example Problem # 5</a:t>
            </a:r>
            <a:br>
              <a:rPr lang="en-US" sz="36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Determine the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of this wave is the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= 5 m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5257800" y="1290638"/>
            <a:ext cx="5705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to find the velocity (</a:t>
            </a:r>
            <a:r>
              <a:rPr lang="en-US" i="1"/>
              <a:t>f</a:t>
            </a:r>
            <a:r>
              <a:rPr lang="en-US"/>
              <a:t>)?</a:t>
            </a: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76200" y="2286000"/>
            <a:ext cx="5562600" cy="3276600"/>
            <a:chOff x="765256" y="1508948"/>
            <a:chExt cx="5800357" cy="3361899"/>
          </a:xfrm>
        </p:grpSpPr>
        <p:pic>
          <p:nvPicPr>
            <p:cNvPr id="37899" name="Picture 2" descr="C:\Users\Public\Pictures\Sample Pictures\waves 2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256" y="1508948"/>
              <a:ext cx="5800357" cy="3361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Box 7"/>
            <p:cNvSpPr txBox="1">
              <a:spLocks noChangeArrowheads="1"/>
            </p:cNvSpPr>
            <p:nvPr/>
          </p:nvSpPr>
          <p:spPr bwMode="auto">
            <a:xfrm rot="-5400000">
              <a:off x="918800" y="2542029"/>
              <a:ext cx="497532" cy="3077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latin typeface="Arial" charset="0"/>
                  <a:cs typeface="Arial" charset="0"/>
                </a:rPr>
                <a:t>(m)</a:t>
              </a: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91200" y="3786188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 if you are given the period instead of frequency: </a:t>
            </a:r>
          </a:p>
        </p:txBody>
      </p:sp>
      <p:sp>
        <p:nvSpPr>
          <p:cNvPr id="9" name="Oval 8"/>
          <p:cNvSpPr/>
          <p:nvPr/>
        </p:nvSpPr>
        <p:spPr>
          <a:xfrm>
            <a:off x="762000" y="3657600"/>
            <a:ext cx="152400" cy="146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909638" y="2909888"/>
            <a:ext cx="1452562" cy="1758950"/>
          </a:xfrm>
          <a:custGeom>
            <a:avLst/>
            <a:gdLst>
              <a:gd name="connsiteX0" fmla="*/ 0 w 1528392"/>
              <a:gd name="connsiteY0" fmla="*/ 733278 h 1758888"/>
              <a:gd name="connsiteX1" fmla="*/ 368490 w 1528392"/>
              <a:gd name="connsiteY1" fmla="*/ 37242 h 1758888"/>
              <a:gd name="connsiteX2" fmla="*/ 1078173 w 1528392"/>
              <a:gd name="connsiteY2" fmla="*/ 1743213 h 1758888"/>
              <a:gd name="connsiteX3" fmla="*/ 1473958 w 1528392"/>
              <a:gd name="connsiteY3" fmla="*/ 883404 h 1758888"/>
              <a:gd name="connsiteX4" fmla="*/ 1514901 w 1528392"/>
              <a:gd name="connsiteY4" fmla="*/ 856108 h 175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8392" h="1758888">
                <a:moveTo>
                  <a:pt x="0" y="733278"/>
                </a:moveTo>
                <a:cubicBezTo>
                  <a:pt x="94397" y="301098"/>
                  <a:pt x="188794" y="-131081"/>
                  <a:pt x="368490" y="37242"/>
                </a:cubicBezTo>
                <a:cubicBezTo>
                  <a:pt x="548186" y="205565"/>
                  <a:pt x="893928" y="1602186"/>
                  <a:pt x="1078173" y="1743213"/>
                </a:cubicBezTo>
                <a:cubicBezTo>
                  <a:pt x="1262418" y="1884240"/>
                  <a:pt x="1401170" y="1031255"/>
                  <a:pt x="1473958" y="883404"/>
                </a:cubicBezTo>
                <a:cubicBezTo>
                  <a:pt x="1546746" y="735553"/>
                  <a:pt x="1530823" y="795830"/>
                  <a:pt x="1514901" y="85610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6" name="Rectangle 4"/>
          <p:cNvSpPr>
            <a:spLocks noChangeArrowheads="1"/>
          </p:cNvSpPr>
          <p:nvPr/>
        </p:nvSpPr>
        <p:spPr bwMode="auto">
          <a:xfrm>
            <a:off x="76200" y="1295400"/>
            <a:ext cx="518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From previous problem…</a:t>
            </a:r>
            <a:r>
              <a:rPr lang="en-US" i="1"/>
              <a:t>T </a:t>
            </a:r>
            <a:r>
              <a:rPr lang="en-US"/>
              <a:t>= 2 s</a:t>
            </a:r>
          </a:p>
          <a:p>
            <a:r>
              <a:rPr lang="en-US"/>
              <a:t>                                                 </a:t>
            </a:r>
            <a:r>
              <a:rPr lang="en-US" i="1"/>
              <a:t>f </a:t>
            </a:r>
            <a:r>
              <a:rPr lang="en-US"/>
              <a:t>= 0.5 Hz</a:t>
            </a:r>
          </a:p>
          <a:p>
            <a:pPr algn="ctr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70550" y="1757363"/>
            <a:ext cx="33210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Use the velocity of a wave formula:</a:t>
            </a:r>
          </a:p>
          <a:p>
            <a:r>
              <a:rPr lang="en-US" i="1"/>
              <a:t>            v</a:t>
            </a:r>
            <a:r>
              <a:rPr lang="en-US"/>
              <a:t> = </a:t>
            </a:r>
            <a:r>
              <a:rPr lang="el-GR">
                <a:cs typeface="Times New Roman" pitchFamily="18" charset="0"/>
              </a:rPr>
              <a:t>λ </a:t>
            </a:r>
            <a:r>
              <a:rPr lang="en-US"/>
              <a:t>x </a:t>
            </a:r>
            <a:r>
              <a:rPr lang="en-US" i="1"/>
              <a:t>f</a:t>
            </a:r>
            <a:r>
              <a:rPr lang="en-US"/>
              <a:t> </a:t>
            </a:r>
          </a:p>
          <a:p>
            <a:r>
              <a:rPr lang="en-US"/>
              <a:t>               = (5 m)(0.5/s)</a:t>
            </a:r>
          </a:p>
          <a:p>
            <a:r>
              <a:rPr lang="en-US"/>
              <a:t>               = 2.5 m/s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638800" y="504825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            v</a:t>
            </a:r>
            <a:r>
              <a:rPr lang="en-US"/>
              <a:t> = </a:t>
            </a:r>
            <a:r>
              <a:rPr lang="el-GR">
                <a:cs typeface="Times New Roman" pitchFamily="18" charset="0"/>
              </a:rPr>
              <a:t>λ </a:t>
            </a:r>
            <a:r>
              <a:rPr lang="en-US"/>
              <a:t>x </a:t>
            </a:r>
            <a:r>
              <a:rPr lang="en-US" i="1"/>
              <a:t>f</a:t>
            </a:r>
          </a:p>
          <a:p>
            <a:r>
              <a:rPr lang="en-US" i="1"/>
              <a:t>            v = </a:t>
            </a:r>
            <a:r>
              <a:rPr lang="el-GR">
                <a:cs typeface="Times New Roman" pitchFamily="18" charset="0"/>
              </a:rPr>
              <a:t>λ</a:t>
            </a:r>
            <a:r>
              <a:rPr lang="en-US">
                <a:cs typeface="Times New Roman" pitchFamily="18" charset="0"/>
              </a:rPr>
              <a:t> x (1/</a:t>
            </a:r>
            <a:r>
              <a:rPr lang="en-US" i="1">
                <a:cs typeface="Times New Roman" pitchFamily="18" charset="0"/>
              </a:rPr>
              <a:t>T</a:t>
            </a:r>
            <a:r>
              <a:rPr lang="en-US">
                <a:cs typeface="Times New Roman" pitchFamily="18" charset="0"/>
              </a:rPr>
              <a:t>) = </a:t>
            </a:r>
            <a:r>
              <a:rPr lang="el-GR">
                <a:cs typeface="Times New Roman" pitchFamily="18" charset="0"/>
              </a:rPr>
              <a:t>λ</a:t>
            </a:r>
            <a:r>
              <a:rPr lang="en-US">
                <a:cs typeface="Times New Roman" pitchFamily="18" charset="0"/>
              </a:rPr>
              <a:t>/</a:t>
            </a:r>
            <a:r>
              <a:rPr lang="en-US" i="1">
                <a:cs typeface="Times New Roman" pitchFamily="18" charset="0"/>
              </a:rPr>
              <a:t>T</a:t>
            </a:r>
            <a:r>
              <a:rPr lang="en-US"/>
              <a:t> </a:t>
            </a:r>
          </a:p>
          <a:p>
            <a:r>
              <a:rPr lang="en-US"/>
              <a:t>            </a:t>
            </a:r>
            <a:r>
              <a:rPr lang="en-US" i="1"/>
              <a:t>v</a:t>
            </a:r>
            <a:r>
              <a:rPr lang="en-US"/>
              <a:t> = (5 m)/(2 s)</a:t>
            </a:r>
          </a:p>
          <a:p>
            <a:r>
              <a:rPr lang="en-US"/>
              <a:t>            </a:t>
            </a:r>
            <a:r>
              <a:rPr lang="en-US" i="1"/>
              <a:t>v</a:t>
            </a:r>
            <a:r>
              <a:rPr lang="en-US"/>
              <a:t> = 2.5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22" grpId="0" build="allAtOnce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waves behave?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Now we know all about waves.</a:t>
            </a:r>
          </a:p>
          <a:p>
            <a:pPr eaLnBrk="1" hangingPunct="1"/>
            <a:r>
              <a:rPr lang="en-US" smtClean="0"/>
              <a:t>How to describe them, measure them and analyze them.</a:t>
            </a:r>
          </a:p>
          <a:p>
            <a:pPr eaLnBrk="1" hangingPunct="1"/>
            <a:r>
              <a:rPr lang="en-US" smtClean="0"/>
              <a:t>We know that waves travel through mediums.</a:t>
            </a:r>
          </a:p>
          <a:p>
            <a:pPr eaLnBrk="1" hangingPunct="1"/>
            <a:r>
              <a:rPr lang="en-US" smtClean="0"/>
              <a:t>But what happens when that medium runs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79450" y="533400"/>
            <a:ext cx="785971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Reflection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the turning back of a wave when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 reaches the boundary of the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  medium through which it is traveling.</a:t>
            </a:r>
          </a:p>
          <a:p>
            <a:pPr algn="ctr"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endParaRPr lang="en-US" sz="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9939" name="Picture 7" descr="http://www.physicsclassroom.com/mmedia/waves/fix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40640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9" descr="http://www.physicsclassroom.com/mmedia/waves/fre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675" y="3429000"/>
            <a:ext cx="41084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228600" y="2593975"/>
            <a:ext cx="831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       FIXED END                                     FREE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awofreflecti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488" y="2667000"/>
            <a:ext cx="7270750" cy="311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304800"/>
            <a:ext cx="81534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Reflection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the angle of 	incidence is equal to the angle of 	reflection.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43434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The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disturbance of </a:t>
            </a:r>
            <a:r>
              <a:rPr lang="en-US" sz="3200" dirty="0">
                <a:latin typeface="+mn-lt"/>
              </a:rPr>
              <a:t>the particles of the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medium is perpendicular 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┴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)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to the direction of wave propagation. </a:t>
            </a:r>
            <a:r>
              <a:rPr lang="en-US" sz="3200" dirty="0">
                <a:latin typeface="+mn-lt"/>
              </a:rPr>
              <a:t>2-dimensional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00088" y="1905000"/>
            <a:ext cx="8215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The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disturbance of </a:t>
            </a:r>
            <a:r>
              <a:rPr lang="en-US" sz="3200" dirty="0">
                <a:latin typeface="+mn-lt"/>
              </a:rPr>
              <a:t>the particles of the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medium is parallel 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║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)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to the direction of wave propagation.  </a:t>
            </a:r>
            <a:r>
              <a:rPr lang="en-US" sz="3200" dirty="0">
                <a:latin typeface="+mn-lt"/>
              </a:rPr>
              <a:t>1-dimensional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0"/>
            <a:ext cx="62484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Types of Waves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3802063"/>
            <a:ext cx="320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Transverse: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1295400"/>
            <a:ext cx="6096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Longitudinal (Compression):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192088"/>
            <a:ext cx="861060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Refraction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the bending of a wave as it passes 			   obliquely from one medium into 			   another of different propagation 			   speed.</a:t>
            </a:r>
          </a:p>
        </p:txBody>
      </p:sp>
      <p:pic>
        <p:nvPicPr>
          <p:cNvPr id="41987" name="Picture 2" descr="https://chemicalparadigms.wikispaces.com/file/view/glass_of_water.jpg/33790805/glass_of_water.jpg"/>
          <p:cNvPicPr>
            <a:picLocks noChangeAspect="1" noChangeArrowheads="1"/>
          </p:cNvPicPr>
          <p:nvPr/>
        </p:nvPicPr>
        <p:blipFill>
          <a:blip r:embed="rId2"/>
          <a:srcRect t="3847" b="5769"/>
          <a:stretch>
            <a:fillRect/>
          </a:stretch>
        </p:blipFill>
        <p:spPr bwMode="auto">
          <a:xfrm>
            <a:off x="3200400" y="2362200"/>
            <a:ext cx="2947988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10"/>
          <p:cNvSpPr txBox="1">
            <a:spLocks noChangeArrowheads="1"/>
          </p:cNvSpPr>
          <p:nvPr/>
        </p:nvSpPr>
        <p:spPr bwMode="auto">
          <a:xfrm>
            <a:off x="3633787" y="3729036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Air</a:t>
            </a:r>
          </a:p>
        </p:txBody>
      </p:sp>
      <p:sp>
        <p:nvSpPr>
          <p:cNvPr id="53254" name="TextBox 11"/>
          <p:cNvSpPr txBox="1">
            <a:spLocks noChangeArrowheads="1"/>
          </p:cNvSpPr>
          <p:nvPr/>
        </p:nvSpPr>
        <p:spPr bwMode="auto">
          <a:xfrm>
            <a:off x="4090987" y="548878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379413"/>
            <a:ext cx="8229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Diffraction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the spreading of a wave</a:t>
            </a: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      around a barrier or</a:t>
            </a: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	      through an opening.</a:t>
            </a:r>
          </a:p>
        </p:txBody>
      </p:sp>
      <p:pic>
        <p:nvPicPr>
          <p:cNvPr id="43011" name="Picture 5" descr="http://chemistry-chemists.com/N5_2011/U11/diffracti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744788"/>
            <a:ext cx="35909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6" descr="https://gcps.desire2learn.com/d2l/lor/viewer/viewFile.d2lfile/6605/4515/diffraction%20animatio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602163" y="2620963"/>
            <a:ext cx="38481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waves interact with another waves?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1447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u="sng" dirty="0" smtClean="0"/>
              <a:t>Interference</a:t>
            </a:r>
            <a:r>
              <a:rPr lang="en-US" dirty="0" smtClean="0"/>
              <a:t> = when two waves meet while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dirty="0" smtClean="0"/>
              <a:t>			       traveling along the same medium.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u="sng" dirty="0" smtClean="0"/>
              <a:t>Superposition Principle </a:t>
            </a:r>
            <a:r>
              <a:rPr lang="en-US" dirty="0" smtClean="0"/>
              <a:t>= when interference occurs the resultant wave is the sum of the displacements of the individual waves at each point.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51054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What happens when two waves meet?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1000" y="57404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/>
              <a:t>Will they become friends or enemies?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4038600" cy="4114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Constructive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(friends)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two waves match up: crest with crest or trough with trough (in phase = (both above or both below equilibrium) will  produce a greater amplitude.</a:t>
            </a:r>
          </a:p>
        </p:txBody>
      </p:sp>
      <p:pic>
        <p:nvPicPr>
          <p:cNvPr id="45059" name="Picture 10" descr="http://http.developer.nvidia.com/GPUGems/elementLinks/fig08-0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50000"/>
          <a:stretch>
            <a:fillRect/>
          </a:stretch>
        </p:blipFill>
        <p:spPr bwMode="auto">
          <a:xfrm>
            <a:off x="3467100" y="609600"/>
            <a:ext cx="5522913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60" name="Group 1"/>
          <p:cNvGrpSpPr>
            <a:grpSpLocks/>
          </p:cNvGrpSpPr>
          <p:nvPr/>
        </p:nvGrpSpPr>
        <p:grpSpPr bwMode="auto">
          <a:xfrm>
            <a:off x="4648200" y="2743200"/>
            <a:ext cx="4098925" cy="3851275"/>
            <a:chOff x="2743200" y="2286000"/>
            <a:chExt cx="4099618" cy="3851701"/>
          </a:xfrm>
        </p:grpSpPr>
        <p:pic>
          <p:nvPicPr>
            <p:cNvPr id="45061" name="Picture 8" descr="http://www.edu.pe.ca/gray/class_pages/krcutcliffe/physics521/14waves/definitions/interference%201b.bmp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 r="45505"/>
            <a:stretch>
              <a:fillRect/>
            </a:stretch>
          </p:blipFill>
          <p:spPr bwMode="auto">
            <a:xfrm>
              <a:off x="2743200" y="2286000"/>
              <a:ext cx="4099618" cy="3851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11"/>
            <p:cNvSpPr txBox="1">
              <a:spLocks noChangeArrowheads="1"/>
            </p:cNvSpPr>
            <p:nvPr/>
          </p:nvSpPr>
          <p:spPr bwMode="auto">
            <a:xfrm>
              <a:off x="2743200" y="3124200"/>
              <a:ext cx="10668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Before</a:t>
              </a:r>
            </a:p>
            <a:p>
              <a:endParaRPr lang="en-US"/>
            </a:p>
          </p:txBody>
        </p:sp>
        <p:sp>
          <p:nvSpPr>
            <p:cNvPr id="45063" name="TextBox 12"/>
            <p:cNvSpPr txBox="1">
              <a:spLocks noChangeArrowheads="1"/>
            </p:cNvSpPr>
            <p:nvPr/>
          </p:nvSpPr>
          <p:spPr bwMode="auto">
            <a:xfrm>
              <a:off x="2743200" y="4198203"/>
              <a:ext cx="10668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During</a:t>
              </a:r>
            </a:p>
            <a:p>
              <a:endParaRPr lang="en-US"/>
            </a:p>
          </p:txBody>
        </p:sp>
        <p:sp>
          <p:nvSpPr>
            <p:cNvPr id="45064" name="TextBox 13"/>
            <p:cNvSpPr txBox="1">
              <a:spLocks noChangeArrowheads="1"/>
            </p:cNvSpPr>
            <p:nvPr/>
          </p:nvSpPr>
          <p:spPr bwMode="auto">
            <a:xfrm>
              <a:off x="2743200" y="5188803"/>
              <a:ext cx="10668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After</a:t>
              </a: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0"/>
            <a:ext cx="3810000" cy="41148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Destructive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interference</a:t>
            </a:r>
            <a:r>
              <a:rPr lang="en-US" sz="4400" dirty="0" smtClean="0"/>
              <a:t> </a:t>
            </a:r>
            <a:r>
              <a:rPr lang="en-US" dirty="0" smtClean="0"/>
              <a:t>(enemies) </a:t>
            </a:r>
            <a:r>
              <a:rPr lang="en-US" sz="2800" b="1" dirty="0" smtClean="0">
                <a:solidFill>
                  <a:srgbClr val="FF0000"/>
                </a:solidFill>
              </a:rPr>
              <a:t>= two waves don’t match up: crest with trough (out of phase = one above and one below equilibrium) will result in a smaller (different amplitudes) or complete cancelation (same amplitude) of amplitude.</a:t>
            </a:r>
          </a:p>
        </p:txBody>
      </p:sp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4267200" y="2655888"/>
            <a:ext cx="4338638" cy="4151312"/>
            <a:chOff x="2362200" y="2706640"/>
            <a:chExt cx="4339419" cy="4151360"/>
          </a:xfrm>
        </p:grpSpPr>
        <p:pic>
          <p:nvPicPr>
            <p:cNvPr id="46085" name="Picture 12" descr="http://www.edu.pe.ca/gray/class_pages/krcutcliffe/physics521/14waves/definitions/interference%202a.bmp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2519" y="2706640"/>
              <a:ext cx="4229100" cy="415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6" name="TextBox 1"/>
            <p:cNvSpPr txBox="1">
              <a:spLocks noChangeArrowheads="1"/>
            </p:cNvSpPr>
            <p:nvPr/>
          </p:nvSpPr>
          <p:spPr bwMode="auto">
            <a:xfrm>
              <a:off x="2362200" y="3657600"/>
              <a:ext cx="10668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Before</a:t>
              </a:r>
            </a:p>
            <a:p>
              <a:endParaRPr lang="en-US"/>
            </a:p>
          </p:txBody>
        </p:sp>
        <p:sp>
          <p:nvSpPr>
            <p:cNvPr id="46087" name="TextBox 13"/>
            <p:cNvSpPr txBox="1">
              <a:spLocks noChangeArrowheads="1"/>
            </p:cNvSpPr>
            <p:nvPr/>
          </p:nvSpPr>
          <p:spPr bwMode="auto">
            <a:xfrm>
              <a:off x="2362200" y="4731603"/>
              <a:ext cx="10668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During</a:t>
              </a:r>
            </a:p>
            <a:p>
              <a:endParaRPr lang="en-US"/>
            </a:p>
          </p:txBody>
        </p:sp>
        <p:sp>
          <p:nvSpPr>
            <p:cNvPr id="46088" name="TextBox 14"/>
            <p:cNvSpPr txBox="1">
              <a:spLocks noChangeArrowheads="1"/>
            </p:cNvSpPr>
            <p:nvPr/>
          </p:nvSpPr>
          <p:spPr bwMode="auto">
            <a:xfrm>
              <a:off x="2362200" y="5722203"/>
              <a:ext cx="1066800" cy="8309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After</a:t>
              </a:r>
            </a:p>
            <a:p>
              <a:endParaRPr lang="en-US"/>
            </a:p>
          </p:txBody>
        </p:sp>
      </p:grpSp>
      <p:pic>
        <p:nvPicPr>
          <p:cNvPr id="46084" name="Picture 15" descr="http://http.developer.nvidia.com/GPUGems/elementLinks/fig08-0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50000"/>
          <a:stretch>
            <a:fillRect/>
          </a:stretch>
        </p:blipFill>
        <p:spPr bwMode="auto">
          <a:xfrm>
            <a:off x="3467100" y="457200"/>
            <a:ext cx="5522913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B8480-AA4B-4883-8884-00515E55BFF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47109" name="Picture 2" descr="http://ircamera.as.arizona.edu/NatSci102/NatSci102/movies/interferenc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5588"/>
            <a:ext cx="8524875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Check Your Understanding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Which points will produce constructive interference and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which will produce destructive interference?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181600" y="2895600"/>
            <a:ext cx="388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i="1"/>
              <a:t>Constructive interference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i="1">
                <a:solidFill>
                  <a:schemeClr val="accent1"/>
                </a:solidFill>
              </a:rPr>
              <a:t>A, D, G, H</a:t>
            </a:r>
            <a:endParaRPr lang="en-US" i="1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5181600" y="44958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</a:pPr>
            <a:r>
              <a:rPr lang="en-US" i="1"/>
              <a:t>Destructive interference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i="1">
                <a:solidFill>
                  <a:schemeClr val="accent1"/>
                </a:solidFill>
              </a:rPr>
              <a:t>B, C, E, F, I</a:t>
            </a:r>
            <a:endParaRPr lang="en-US" i="1"/>
          </a:p>
        </p:txBody>
      </p:sp>
      <p:grpSp>
        <p:nvGrpSpPr>
          <p:cNvPr id="48134" name="Group 9"/>
          <p:cNvGrpSpPr>
            <a:grpSpLocks/>
          </p:cNvGrpSpPr>
          <p:nvPr/>
        </p:nvGrpSpPr>
        <p:grpSpPr bwMode="auto">
          <a:xfrm>
            <a:off x="381000" y="2390775"/>
            <a:ext cx="4876800" cy="3862388"/>
            <a:chOff x="381000" y="2390775"/>
            <a:chExt cx="4876800" cy="3862388"/>
          </a:xfrm>
        </p:grpSpPr>
        <p:pic>
          <p:nvPicPr>
            <p:cNvPr id="4813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390775"/>
              <a:ext cx="4572000" cy="347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8" name="TextBox 9"/>
            <p:cNvSpPr txBox="1">
              <a:spLocks noChangeArrowheads="1"/>
            </p:cNvSpPr>
            <p:nvPr/>
          </p:nvSpPr>
          <p:spPr bwMode="auto">
            <a:xfrm>
              <a:off x="381000" y="5791200"/>
              <a:ext cx="4876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  </a:t>
              </a:r>
              <a:r>
                <a:rPr lang="en-US" sz="2000" b="1"/>
                <a:t>A    B    C   D          E    F    G    H    I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486400" y="33528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38800" y="4953000"/>
            <a:ext cx="2209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9" grpId="0"/>
      <p:bldP spid="11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Public\Pictures\Sample Pictures\wave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55038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2133600"/>
          </a:xfrm>
        </p:spPr>
        <p:txBody>
          <a:bodyPr/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Traveling waves are waves that continue to move in a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uninterrupted fashion until it encounters another wave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along a medium or until it encounters a boundary with </a:t>
            </a: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en-US" sz="2800" smtClean="0"/>
              <a:t>another medium.</a:t>
            </a:r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</a:p>
        </p:txBody>
      </p:sp>
      <p:pic>
        <p:nvPicPr>
          <p:cNvPr id="50179" name="Picture 4" descr="http://www.physicsclassroom.com/Class/waves/u10l4a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286000"/>
            <a:ext cx="502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/>
          <p:nvPr/>
        </p:nvGrpSpPr>
        <p:grpSpPr>
          <a:xfrm>
            <a:off x="609600" y="1981200"/>
            <a:ext cx="7239000" cy="4648200"/>
            <a:chOff x="685800" y="2286000"/>
            <a:chExt cx="7124700" cy="4343400"/>
          </a:xfrm>
          <a:solidFill>
            <a:schemeClr val="bg1"/>
          </a:solidFill>
        </p:grpSpPr>
        <p:pic>
          <p:nvPicPr>
            <p:cNvPr id="88066" name="Picture 2" descr="http://images.free-extras.com/pics/o/ocean_waves-123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00200" y="2819400"/>
              <a:ext cx="6210300" cy="3810000"/>
            </a:xfrm>
            <a:prstGeom prst="rect">
              <a:avLst/>
            </a:prstGeom>
            <a:grpFill/>
          </p:spPr>
        </p:pic>
        <p:sp>
          <p:nvSpPr>
            <p:cNvPr id="6" name="Rectangle 5"/>
            <p:cNvSpPr/>
            <p:nvPr/>
          </p:nvSpPr>
          <p:spPr>
            <a:xfrm>
              <a:off x="685800" y="2286000"/>
              <a:ext cx="2199641" cy="46166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/>
                <a:t>ex: ocean waves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waves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wave pattern characterized by points that appear to be still with points of no displacements (amplitudes). </a:t>
            </a:r>
            <a:r>
              <a:rPr lang="en-US" dirty="0" smtClean="0"/>
              <a:t>Produced by fixed end reflection.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-"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harmonic frequencies.</a:t>
            </a:r>
          </a:p>
          <a:p>
            <a:pPr lvl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nodes (no displacements) and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antinodes (displacements).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2" descr="http://www.physics.ucla.edu/demoweb/images/standingwa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609975"/>
            <a:ext cx="5715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Types of Waves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0010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Circular waves =  particles of a medium move in a 			        circular fashion to the direction of 		        wave propagation.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Ex. water waves at the surface.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0DC04-5DA7-4870-9EA1-2234703182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9" name="Picture 2" descr="http://outreach.phas.ubc.ca/phys420/p420_05/anthony/Circular%20Wave_files/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8156575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Nodes (N)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are produced at locations where destructive interference occurs.</a:t>
            </a:r>
          </a:p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Antinodes (AN)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are produced at locations where constructive interference occurs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62" name="Picture 2" descr="http://library.thinkquest.org/15433/unit5/harm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100" y="3181350"/>
            <a:ext cx="7759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http://www.physicsclassroom.com/Class/waves/h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36863"/>
            <a:ext cx="82296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422275"/>
            <a:ext cx="7048500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1524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86600" y="6858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685800"/>
            <a:ext cx="68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352800" y="2509838"/>
            <a:ext cx="3276600" cy="461962"/>
            <a:chOff x="3352800" y="2438400"/>
            <a:chExt cx="3276600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352800" y="2438400"/>
              <a:ext cx="685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43600" y="2438400"/>
              <a:ext cx="685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09800" y="2738438"/>
            <a:ext cx="5562600" cy="466725"/>
            <a:chOff x="2209800" y="2738735"/>
            <a:chExt cx="5562600" cy="466130"/>
          </a:xfrm>
        </p:grpSpPr>
        <p:sp>
          <p:nvSpPr>
            <p:cNvPr id="13" name="TextBox 12"/>
            <p:cNvSpPr txBox="1"/>
            <p:nvPr/>
          </p:nvSpPr>
          <p:spPr>
            <a:xfrm>
              <a:off x="7086600" y="2738735"/>
              <a:ext cx="685800" cy="461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9800" y="2743491"/>
              <a:ext cx="685800" cy="4613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0600" y="2743491"/>
              <a:ext cx="685800" cy="4613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895600" y="4867275"/>
            <a:ext cx="4038600" cy="466725"/>
            <a:chOff x="2895602" y="4872335"/>
            <a:chExt cx="4038598" cy="466130"/>
          </a:xfrm>
        </p:grpSpPr>
        <p:grpSp>
          <p:nvGrpSpPr>
            <p:cNvPr id="53263" name="Group 16"/>
            <p:cNvGrpSpPr>
              <a:grpSpLocks/>
            </p:cNvGrpSpPr>
            <p:nvPr/>
          </p:nvGrpSpPr>
          <p:grpSpPr bwMode="auto">
            <a:xfrm>
              <a:off x="2895602" y="4872335"/>
              <a:ext cx="2819398" cy="461665"/>
              <a:chOff x="3352800" y="2438400"/>
              <a:chExt cx="1789233" cy="46166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3352800" y="2438400"/>
                <a:ext cx="686075" cy="4613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55960" y="2438400"/>
                <a:ext cx="686074" cy="4613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248400" y="4877092"/>
              <a:ext cx="685800" cy="4613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2209800" y="5024438"/>
            <a:ext cx="5638800" cy="461962"/>
            <a:chOff x="2209800" y="5024735"/>
            <a:chExt cx="5638800" cy="461665"/>
          </a:xfrm>
        </p:grpSpPr>
        <p:grpSp>
          <p:nvGrpSpPr>
            <p:cNvPr id="53258" name="Group 21"/>
            <p:cNvGrpSpPr>
              <a:grpSpLocks/>
            </p:cNvGrpSpPr>
            <p:nvPr/>
          </p:nvGrpSpPr>
          <p:grpSpPr bwMode="auto">
            <a:xfrm>
              <a:off x="2209800" y="5024735"/>
              <a:ext cx="4114800" cy="461665"/>
              <a:chOff x="2209800" y="2819400"/>
              <a:chExt cx="4114800" cy="4616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638800" y="2819400"/>
                <a:ext cx="685800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09800" y="2819400"/>
                <a:ext cx="685800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62400" y="2819400"/>
                <a:ext cx="685800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162800" y="5024735"/>
              <a:ext cx="685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76200"/>
            <a:ext cx="82296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Harmonics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</a:t>
            </a:r>
            <a:r>
              <a:rPr lang="en-US" sz="3200" dirty="0">
                <a:latin typeface="+mj-lt"/>
              </a:rPr>
              <a:t>Repetitive movement back and forth through an equilibrium.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Each frequency associated with a different standing wave pattern.</a:t>
            </a:r>
          </a:p>
        </p:txBody>
      </p:sp>
      <p:pic>
        <p:nvPicPr>
          <p:cNvPr id="54275" name="Picture 2" descr="http://cnx.org/content/m12413/latest/StandingWaveHarmonics.png"/>
          <p:cNvPicPr>
            <a:picLocks noChangeAspect="1" noChangeArrowheads="1"/>
          </p:cNvPicPr>
          <p:nvPr/>
        </p:nvPicPr>
        <p:blipFill>
          <a:blip r:embed="rId2"/>
          <a:srcRect b="17657"/>
          <a:stretch>
            <a:fillRect/>
          </a:stretch>
        </p:blipFill>
        <p:spPr bwMode="auto">
          <a:xfrm>
            <a:off x="457200" y="2057400"/>
            <a:ext cx="69357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43800" y="2352675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 N, 1 AN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543800" y="3267075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 N, 2 AN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43800" y="4333875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4 N, 3 AN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43800" y="571023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5 N, 4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2238"/>
            <a:ext cx="8839200" cy="4525962"/>
          </a:xfrm>
        </p:spPr>
        <p:txBody>
          <a:bodyPr/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*1 complete standing wave consists of 2 loops,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then each loop’s length (L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equaled to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½ a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(wavelength). “L” = length of the entire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string.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299" name="Picture 2" descr="http://www.physicsclassroom.com/Class/waves/u10l4eani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13360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5" descr="http://www.physicsclassroom.com/class/sound/u11l5b1.gif"/>
          <p:cNvPicPr>
            <a:picLocks noChangeAspect="1" noChangeArrowheads="1"/>
          </p:cNvPicPr>
          <p:nvPr/>
        </p:nvPicPr>
        <p:blipFill>
          <a:blip r:embed="rId2"/>
          <a:srcRect t="15175" b="40985"/>
          <a:stretch>
            <a:fillRect/>
          </a:stretch>
        </p:blipFill>
        <p:spPr bwMode="auto">
          <a:xfrm>
            <a:off x="163513" y="304800"/>
            <a:ext cx="87518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343400"/>
            <a:ext cx="2743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20"/>
          <p:cNvSpPr txBox="1">
            <a:spLocks noChangeArrowheads="1"/>
          </p:cNvSpPr>
          <p:nvPr/>
        </p:nvSpPr>
        <p:spPr bwMode="auto">
          <a:xfrm>
            <a:off x="914400" y="3743325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Rockwell Condensed" pitchFamily="18" charset="0"/>
              </a:rPr>
              <a:t>4th Harmonic</a:t>
            </a:r>
          </a:p>
        </p:txBody>
      </p:sp>
      <p:grpSp>
        <p:nvGrpSpPr>
          <p:cNvPr id="56325" name="Group 30"/>
          <p:cNvGrpSpPr>
            <a:grpSpLocks/>
          </p:cNvGrpSpPr>
          <p:nvPr/>
        </p:nvGrpSpPr>
        <p:grpSpPr bwMode="auto">
          <a:xfrm>
            <a:off x="1066800" y="5318125"/>
            <a:ext cx="1752600" cy="1311275"/>
            <a:chOff x="1066800" y="5318760"/>
            <a:chExt cx="1752600" cy="1310640"/>
          </a:xfrm>
        </p:grpSpPr>
        <p:pic>
          <p:nvPicPr>
            <p:cNvPr id="56340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66800" y="5362575"/>
              <a:ext cx="175260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41" name="TextBox 22"/>
            <p:cNvSpPr txBox="1">
              <a:spLocks noChangeArrowheads="1"/>
            </p:cNvSpPr>
            <p:nvPr/>
          </p:nvSpPr>
          <p:spPr bwMode="auto">
            <a:xfrm>
              <a:off x="1905000" y="5318760"/>
              <a:ext cx="457200" cy="548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>
                  <a:solidFill>
                    <a:srgbClr val="FF0000"/>
                  </a:solidFill>
                  <a:latin typeface="Rockwell Condensed" pitchFamily="18" charset="0"/>
                </a:rPr>
                <a:t>4</a:t>
              </a:r>
            </a:p>
          </p:txBody>
        </p:sp>
      </p:grpSp>
      <p:sp>
        <p:nvSpPr>
          <p:cNvPr id="56326" name="TextBox 23"/>
          <p:cNvSpPr txBox="1">
            <a:spLocks noChangeArrowheads="1"/>
          </p:cNvSpPr>
          <p:nvPr/>
        </p:nvSpPr>
        <p:spPr bwMode="auto">
          <a:xfrm>
            <a:off x="5410200" y="37338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Rockwell Condensed" pitchFamily="18" charset="0"/>
              </a:rPr>
              <a:t>(n)th Harmonic</a:t>
            </a:r>
          </a:p>
        </p:txBody>
      </p:sp>
      <p:grpSp>
        <p:nvGrpSpPr>
          <p:cNvPr id="56327" name="Group 29"/>
          <p:cNvGrpSpPr>
            <a:grpSpLocks/>
          </p:cNvGrpSpPr>
          <p:nvPr/>
        </p:nvGrpSpPr>
        <p:grpSpPr bwMode="auto">
          <a:xfrm>
            <a:off x="5715000" y="5334000"/>
            <a:ext cx="1752600" cy="1343025"/>
            <a:chOff x="5638800" y="5334000"/>
            <a:chExt cx="1752600" cy="1343025"/>
          </a:xfrm>
        </p:grpSpPr>
        <p:pic>
          <p:nvPicPr>
            <p:cNvPr id="56338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8800" y="5410200"/>
              <a:ext cx="175260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9" name="TextBox 28"/>
            <p:cNvSpPr txBox="1">
              <a:spLocks noChangeArrowheads="1"/>
            </p:cNvSpPr>
            <p:nvPr/>
          </p:nvSpPr>
          <p:spPr bwMode="auto">
            <a:xfrm>
              <a:off x="6477000" y="5334000"/>
              <a:ext cx="365760" cy="548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>
                  <a:solidFill>
                    <a:srgbClr val="FF0000"/>
                  </a:solidFill>
                  <a:latin typeface="Rockwell Condensed" pitchFamily="18" charset="0"/>
                </a:rPr>
                <a:t>n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257800" y="4267200"/>
            <a:ext cx="2667000" cy="1057275"/>
            <a:chOff x="4114800" y="4267200"/>
            <a:chExt cx="4800600" cy="1104900"/>
          </a:xfrm>
        </p:grpSpPr>
        <p:pic>
          <p:nvPicPr>
            <p:cNvPr id="56336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14800" y="4267200"/>
              <a:ext cx="243840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37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7000" y="4267200"/>
              <a:ext cx="243840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715000" y="5394325"/>
            <a:ext cx="1752600" cy="1311275"/>
            <a:chOff x="5638800" y="5366385"/>
            <a:chExt cx="1752600" cy="1310640"/>
          </a:xfrm>
        </p:grpSpPr>
        <p:pic>
          <p:nvPicPr>
            <p:cNvPr id="56334" name="Picture 1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8800" y="5410200"/>
              <a:ext cx="1752600" cy="126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5" name="TextBox 34"/>
            <p:cNvSpPr txBox="1">
              <a:spLocks noChangeArrowheads="1"/>
            </p:cNvSpPr>
            <p:nvPr/>
          </p:nvSpPr>
          <p:spPr bwMode="auto">
            <a:xfrm>
              <a:off x="6477000" y="5366385"/>
              <a:ext cx="365760" cy="5486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800">
                  <a:solidFill>
                    <a:srgbClr val="FF0000"/>
                  </a:solidFill>
                  <a:latin typeface="Rockwell Condensed" pitchFamily="18" charset="0"/>
                </a:rPr>
                <a:t>8</a:t>
              </a:r>
            </a:p>
          </p:txBody>
        </p:sp>
      </p:grpSp>
      <p:grpSp>
        <p:nvGrpSpPr>
          <p:cNvPr id="56330" name="Group 17"/>
          <p:cNvGrpSpPr>
            <a:grpSpLocks/>
          </p:cNvGrpSpPr>
          <p:nvPr/>
        </p:nvGrpSpPr>
        <p:grpSpPr bwMode="auto">
          <a:xfrm>
            <a:off x="228600" y="1981200"/>
            <a:ext cx="2743200" cy="381000"/>
            <a:chOff x="304006" y="2057400"/>
            <a:chExt cx="2667794" cy="30559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05550" y="2210197"/>
              <a:ext cx="2666250" cy="12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52618" y="2210062"/>
              <a:ext cx="304320" cy="15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818868" y="2208789"/>
              <a:ext cx="304321" cy="15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transversewa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0"/>
            <a:ext cx="83820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1" descr="Lw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50" y="5221288"/>
            <a:ext cx="437515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Twa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9813" y="5159375"/>
            <a:ext cx="42941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longipatm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252413"/>
            <a:ext cx="8678863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Anatomy of a Transverse Wave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3886200"/>
            <a:ext cx="84582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points A and F are called the </a:t>
            </a:r>
            <a:r>
              <a:rPr lang="en-US" smtClean="0">
                <a:solidFill>
                  <a:schemeClr val="accent1"/>
                </a:solidFill>
              </a:rPr>
              <a:t>CRESTS</a:t>
            </a:r>
            <a:r>
              <a:rPr lang="en-US" smtClean="0"/>
              <a:t> of the wave.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is the point where the wave exhibits  maximum amount of positive or upwards displacement.</a:t>
            </a:r>
          </a:p>
        </p:txBody>
      </p:sp>
      <p:pic>
        <p:nvPicPr>
          <p:cNvPr id="9220" name="Picture 4" descr="wa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7962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10800000" flipV="1">
            <a:off x="1752600" y="1524000"/>
            <a:ext cx="1143000" cy="53340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1447800"/>
            <a:ext cx="1295400" cy="68580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4600" y="1219200"/>
            <a:ext cx="2057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  <a:latin typeface="+mn-lt"/>
              </a:rPr>
              <a:t>CRESTS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Anatomy of a Wave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038600"/>
            <a:ext cx="8534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points D and I are called the </a:t>
            </a:r>
            <a:r>
              <a:rPr lang="en-US" smtClean="0">
                <a:solidFill>
                  <a:srgbClr val="800080"/>
                </a:solidFill>
              </a:rPr>
              <a:t>TROUGHS</a:t>
            </a:r>
            <a:r>
              <a:rPr lang="en-US" smtClean="0"/>
              <a:t> of the wave.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are the points where the wave exhibits  maximum amount of negative or downward displacement.</a:t>
            </a:r>
          </a:p>
        </p:txBody>
      </p:sp>
      <p:grpSp>
        <p:nvGrpSpPr>
          <p:cNvPr id="10244" name="Group 13"/>
          <p:cNvGrpSpPr>
            <a:grpSpLocks/>
          </p:cNvGrpSpPr>
          <p:nvPr/>
        </p:nvGrpSpPr>
        <p:grpSpPr bwMode="auto">
          <a:xfrm>
            <a:off x="685800" y="1295400"/>
            <a:ext cx="7796213" cy="2519363"/>
            <a:chOff x="685800" y="1524000"/>
            <a:chExt cx="7796971" cy="2519065"/>
          </a:xfrm>
        </p:grpSpPr>
        <p:pic>
          <p:nvPicPr>
            <p:cNvPr id="10245" name="Picture 4" descr="wav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1524000"/>
              <a:ext cx="7796971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Text Box 5"/>
            <p:cNvSpPr txBox="1">
              <a:spLocks noChangeArrowheads="1"/>
            </p:cNvSpPr>
            <p:nvPr/>
          </p:nvSpPr>
          <p:spPr bwMode="auto">
            <a:xfrm>
              <a:off x="4821640" y="3581157"/>
              <a:ext cx="1427301" cy="46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800080"/>
                  </a:solidFill>
                  <a:latin typeface="+mn-lt"/>
                </a:rPr>
                <a:t>TROUGHS</a:t>
              </a: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V="1">
              <a:off x="6172200" y="3352800"/>
              <a:ext cx="1219200" cy="4572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48" name="Line 7"/>
            <p:cNvSpPr>
              <a:spLocks noChangeShapeType="1"/>
            </p:cNvSpPr>
            <p:nvPr/>
          </p:nvSpPr>
          <p:spPr bwMode="auto">
            <a:xfrm flipH="1" flipV="1">
              <a:off x="3657600" y="3352800"/>
              <a:ext cx="1219200" cy="4572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13024</TotalTime>
  <Words>1858</Words>
  <Application>Microsoft Office PowerPoint</Application>
  <PresentationFormat>On-screen Show (4:3)</PresentationFormat>
  <Paragraphs>323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Arial Narrow</vt:lpstr>
      <vt:lpstr>Calibri</vt:lpstr>
      <vt:lpstr>Forte</vt:lpstr>
      <vt:lpstr>Rockwell Condensed</vt:lpstr>
      <vt:lpstr>Sylfaen</vt:lpstr>
      <vt:lpstr>Symbol</vt:lpstr>
      <vt:lpstr>Times New Roman</vt:lpstr>
      <vt:lpstr>Wingdings</vt:lpstr>
      <vt:lpstr>Office Theme</vt:lpstr>
      <vt:lpstr>Waves</vt:lpstr>
      <vt:lpstr>What is a wave?</vt:lpstr>
      <vt:lpstr>Wave Classification</vt:lpstr>
      <vt:lpstr>PowerPoint Presentation</vt:lpstr>
      <vt:lpstr>Types of Waves</vt:lpstr>
      <vt:lpstr>PowerPoint Presentation</vt:lpstr>
      <vt:lpstr>PowerPoint Presentation</vt:lpstr>
      <vt:lpstr>Anatomy of a Transverse Wave</vt:lpstr>
      <vt:lpstr>Anatomy of a Wave</vt:lpstr>
      <vt:lpstr>Anatomy of a Transverse Wave</vt:lpstr>
      <vt:lpstr>Anatomy of a Transverse Wave</vt:lpstr>
      <vt:lpstr>Anatomy of a Longitudinal Wave</vt:lpstr>
      <vt:lpstr>Mediums-Which Type of Waves?</vt:lpstr>
      <vt:lpstr>Frequency, f</vt:lpstr>
      <vt:lpstr>PowerPoint Presentation</vt:lpstr>
      <vt:lpstr>Frequency School Day Example: “How often something happens.” </vt:lpstr>
      <vt:lpstr>Frequency Formula:</vt:lpstr>
      <vt:lpstr>Period, T</vt:lpstr>
      <vt:lpstr>Period School Day Example: “The amount of time it takes for something to happen.” </vt:lpstr>
      <vt:lpstr>Period Formula:</vt:lpstr>
      <vt:lpstr>Frequency and Period are Related.  f   T </vt:lpstr>
      <vt:lpstr>Harmonic Motion of a Pendulum  Repetitive movement back and forth through an  equilibrium.</vt:lpstr>
      <vt:lpstr>Harmonic Motion of a Spring  Repetitive movement back and forth through an  equilibrium.</vt:lpstr>
      <vt:lpstr>Example Problems</vt:lpstr>
      <vt:lpstr>Quiz #6</vt:lpstr>
      <vt:lpstr>How fast does a wave travel?</vt:lpstr>
      <vt:lpstr>PowerPoint Presentation</vt:lpstr>
      <vt:lpstr>Velocity of a Wave Formula:</vt:lpstr>
      <vt:lpstr>PowerPoint Presentation</vt:lpstr>
      <vt:lpstr>Example Problem #2</vt:lpstr>
      <vt:lpstr>Example Problem #3</vt:lpstr>
      <vt:lpstr>Example Problem #4</vt:lpstr>
      <vt:lpstr>Example problem # 5  Determine the T, f and v of this wave is the λ = 5 m</vt:lpstr>
      <vt:lpstr>Example Problem # 5 Determine the T, f and v of this wave is the λ = 5 m</vt:lpstr>
      <vt:lpstr>Example Problem # 5 Determine the T, f and v of this wave is the λ = 5 m</vt:lpstr>
      <vt:lpstr>Example Problem # 5 Determine the T, f and v of this wave is the λ = 5 m</vt:lpstr>
      <vt:lpstr>How do waves behave?</vt:lpstr>
      <vt:lpstr>PowerPoint Presentation</vt:lpstr>
      <vt:lpstr>PowerPoint Presentation</vt:lpstr>
      <vt:lpstr>PowerPoint Presentation</vt:lpstr>
      <vt:lpstr>PowerPoint Presentation</vt:lpstr>
      <vt:lpstr>How do waves interact with another waves?</vt:lpstr>
      <vt:lpstr>PowerPoint Presentation</vt:lpstr>
      <vt:lpstr>PowerPoint Presentation</vt:lpstr>
      <vt:lpstr>PowerPoint Presentation</vt:lpstr>
      <vt:lpstr>Check Your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and Vibrations</dc:title>
  <dc:creator>mickey</dc:creator>
  <cp:lastModifiedBy>Edna Cervantes</cp:lastModifiedBy>
  <cp:revision>362</cp:revision>
  <cp:lastPrinted>2013-02-13T16:51:47Z</cp:lastPrinted>
  <dcterms:created xsi:type="dcterms:W3CDTF">2004-06-19T23:25:18Z</dcterms:created>
  <dcterms:modified xsi:type="dcterms:W3CDTF">2017-04-06T13:00:44Z</dcterms:modified>
</cp:coreProperties>
</file>